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70" r:id="rId3"/>
    <p:sldId id="258" r:id="rId4"/>
    <p:sldId id="259" r:id="rId5"/>
    <p:sldId id="271" r:id="rId6"/>
    <p:sldId id="269" r:id="rId7"/>
    <p:sldId id="273" r:id="rId8"/>
    <p:sldId id="262" r:id="rId9"/>
    <p:sldId id="267" r:id="rId10"/>
    <p:sldId id="266" r:id="rId11"/>
    <p:sldId id="264" r:id="rId12"/>
    <p:sldId id="274" r:id="rId13"/>
    <p:sldId id="265" r:id="rId14"/>
    <p:sldId id="272"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1" d="100"/>
          <a:sy n="141" d="100"/>
        </p:scale>
        <p:origin x="-13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1D1EF-01EF-BA45-A517-570A1962AC81}" type="datetimeFigureOut">
              <a:rPr lang="en-US" smtClean="0"/>
              <a:t>10/1/13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ADBAE-8541-F941-ACEF-D6C4190A2D80}" type="slidenum">
              <a:rPr lang="en-US" smtClean="0"/>
              <a:t>‹#›</a:t>
            </a:fld>
            <a:endParaRPr lang="en-US"/>
          </a:p>
        </p:txBody>
      </p:sp>
    </p:spTree>
    <p:extLst>
      <p:ext uri="{BB962C8B-B14F-4D97-AF65-F5344CB8AC3E}">
        <p14:creationId xmlns:p14="http://schemas.microsoft.com/office/powerpoint/2010/main" val="41935885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DBAE-8541-F941-ACEF-D6C4190A2D80}" type="slidenum">
              <a:rPr lang="en-US" smtClean="0"/>
              <a:t>1</a:t>
            </a:fld>
            <a:endParaRPr lang="en-US"/>
          </a:p>
        </p:txBody>
      </p:sp>
    </p:spTree>
    <p:extLst>
      <p:ext uri="{BB962C8B-B14F-4D97-AF65-F5344CB8AC3E}">
        <p14:creationId xmlns:p14="http://schemas.microsoft.com/office/powerpoint/2010/main" val="65917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need to combine info on slides 2 &amp; 3.</a:t>
            </a:r>
            <a:endParaRPr lang="en-US" dirty="0"/>
          </a:p>
        </p:txBody>
      </p:sp>
      <p:sp>
        <p:nvSpPr>
          <p:cNvPr id="4" name="Slide Number Placeholder 3"/>
          <p:cNvSpPr>
            <a:spLocks noGrp="1"/>
          </p:cNvSpPr>
          <p:nvPr>
            <p:ph type="sldNum" sz="quarter" idx="10"/>
          </p:nvPr>
        </p:nvSpPr>
        <p:spPr/>
        <p:txBody>
          <a:bodyPr/>
          <a:lstStyle/>
          <a:p>
            <a:fld id="{D11ADBAE-8541-F941-ACEF-D6C4190A2D80}" type="slidenum">
              <a:rPr lang="en-US" smtClean="0"/>
              <a:t>3</a:t>
            </a:fld>
            <a:endParaRPr lang="en-US"/>
          </a:p>
        </p:txBody>
      </p:sp>
    </p:spTree>
    <p:extLst>
      <p:ext uri="{BB962C8B-B14F-4D97-AF65-F5344CB8AC3E}">
        <p14:creationId xmlns:p14="http://schemas.microsoft.com/office/powerpoint/2010/main" val="9192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DBAE-8541-F941-ACEF-D6C4190A2D80}" type="slidenum">
              <a:rPr lang="en-US" smtClean="0"/>
              <a:t>4</a:t>
            </a:fld>
            <a:endParaRPr lang="en-US"/>
          </a:p>
        </p:txBody>
      </p:sp>
    </p:spTree>
    <p:extLst>
      <p:ext uri="{BB962C8B-B14F-4D97-AF65-F5344CB8AC3E}">
        <p14:creationId xmlns:p14="http://schemas.microsoft.com/office/powerpoint/2010/main" val="292844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11ADBAE-8541-F941-ACEF-D6C4190A2D80}" type="slidenum">
              <a:rPr lang="en-US" smtClean="0"/>
              <a:t>6</a:t>
            </a:fld>
            <a:endParaRPr lang="en-US"/>
          </a:p>
        </p:txBody>
      </p:sp>
    </p:spTree>
    <p:extLst>
      <p:ext uri="{BB962C8B-B14F-4D97-AF65-F5344CB8AC3E}">
        <p14:creationId xmlns:p14="http://schemas.microsoft.com/office/powerpoint/2010/main" val="152660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 for this method to find correct </a:t>
            </a:r>
            <a:r>
              <a:rPr lang="en-US" dirty="0" err="1" smtClean="0"/>
              <a:t>crossmatches</a:t>
            </a:r>
            <a:r>
              <a:rPr lang="en-US" dirty="0" smtClean="0"/>
              <a:t>?</a:t>
            </a:r>
            <a:r>
              <a:rPr lang="en-US" baseline="0" dirty="0" smtClean="0"/>
              <a:t> Image from </a:t>
            </a:r>
            <a:r>
              <a:rPr lang="en-US" baseline="0" dirty="0" err="1" smtClean="0"/>
              <a:t>parejko</a:t>
            </a:r>
            <a:r>
              <a:rPr lang="en-US" baseline="0" dirty="0" smtClean="0"/>
              <a:t> paper can be used</a:t>
            </a:r>
            <a:endParaRPr lang="en-US" dirty="0" smtClean="0"/>
          </a:p>
          <a:p>
            <a:endParaRPr lang="en-US" dirty="0" smtClean="0"/>
          </a:p>
          <a:p>
            <a:r>
              <a:rPr lang="en-US" dirty="0" smtClean="0"/>
              <a:t>slide 7: too crowded, text too small.  better to have the labels for the different catalogs inside the plots.   in fact, might be able to use some empty space in the plots for text.   we'll talk. </a:t>
            </a:r>
          </a:p>
          <a:p>
            <a:endParaRPr lang="en-US" dirty="0"/>
          </a:p>
        </p:txBody>
      </p:sp>
      <p:sp>
        <p:nvSpPr>
          <p:cNvPr id="4" name="Slide Number Placeholder 3"/>
          <p:cNvSpPr>
            <a:spLocks noGrp="1"/>
          </p:cNvSpPr>
          <p:nvPr>
            <p:ph type="sldNum" sz="quarter" idx="10"/>
          </p:nvPr>
        </p:nvSpPr>
        <p:spPr/>
        <p:txBody>
          <a:bodyPr/>
          <a:lstStyle/>
          <a:p>
            <a:fld id="{D11ADBAE-8541-F941-ACEF-D6C4190A2D80}" type="slidenum">
              <a:rPr lang="en-US" smtClean="0"/>
              <a:t>8</a:t>
            </a:fld>
            <a:endParaRPr lang="en-US"/>
          </a:p>
        </p:txBody>
      </p:sp>
    </p:spTree>
    <p:extLst>
      <p:ext uri="{BB962C8B-B14F-4D97-AF65-F5344CB8AC3E}">
        <p14:creationId xmlns:p14="http://schemas.microsoft.com/office/powerpoint/2010/main" val="4093404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with slide 8, needs organization.</a:t>
            </a:r>
            <a:endParaRPr lang="en-US" dirty="0"/>
          </a:p>
        </p:txBody>
      </p:sp>
      <p:sp>
        <p:nvSpPr>
          <p:cNvPr id="4" name="Slide Number Placeholder 3"/>
          <p:cNvSpPr>
            <a:spLocks noGrp="1"/>
          </p:cNvSpPr>
          <p:nvPr>
            <p:ph type="sldNum" sz="quarter" idx="10"/>
          </p:nvPr>
        </p:nvSpPr>
        <p:spPr/>
        <p:txBody>
          <a:bodyPr/>
          <a:lstStyle/>
          <a:p>
            <a:fld id="{D11ADBAE-8541-F941-ACEF-D6C4190A2D80}" type="slidenum">
              <a:rPr lang="en-US" smtClean="0"/>
              <a:t>9</a:t>
            </a:fld>
            <a:endParaRPr lang="en-US"/>
          </a:p>
        </p:txBody>
      </p:sp>
    </p:spTree>
    <p:extLst>
      <p:ext uri="{BB962C8B-B14F-4D97-AF65-F5344CB8AC3E}">
        <p14:creationId xmlns:p14="http://schemas.microsoft.com/office/powerpoint/2010/main" val="3894050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11ADBAE-8541-F941-ACEF-D6C4190A2D80}" type="slidenum">
              <a:rPr lang="en-US" smtClean="0"/>
              <a:t>10</a:t>
            </a:fld>
            <a:endParaRPr lang="en-US"/>
          </a:p>
        </p:txBody>
      </p:sp>
    </p:spTree>
    <p:extLst>
      <p:ext uri="{BB962C8B-B14F-4D97-AF65-F5344CB8AC3E}">
        <p14:creationId xmlns:p14="http://schemas.microsoft.com/office/powerpoint/2010/main" val="3099265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write conclusions from the comparisons shown in the plots. Add then some more labels with colors in the </a:t>
            </a:r>
            <a:r>
              <a:rPr lang="en-US" dirty="0" err="1" smtClean="0"/>
              <a:t>pptx</a:t>
            </a:r>
            <a:r>
              <a:rPr lang="en-US" dirty="0" smtClean="0"/>
              <a:t>.    otherwise, they are all the same.</a:t>
            </a:r>
            <a:endParaRPr lang="en-US" dirty="0"/>
          </a:p>
        </p:txBody>
      </p:sp>
      <p:sp>
        <p:nvSpPr>
          <p:cNvPr id="4" name="Slide Number Placeholder 3"/>
          <p:cNvSpPr>
            <a:spLocks noGrp="1"/>
          </p:cNvSpPr>
          <p:nvPr>
            <p:ph type="sldNum" sz="quarter" idx="10"/>
          </p:nvPr>
        </p:nvSpPr>
        <p:spPr/>
        <p:txBody>
          <a:bodyPr/>
          <a:lstStyle/>
          <a:p>
            <a:fld id="{D11ADBAE-8541-F941-ACEF-D6C4190A2D80}" type="slidenum">
              <a:rPr lang="en-US" smtClean="0"/>
              <a:t>11</a:t>
            </a:fld>
            <a:endParaRPr lang="en-US"/>
          </a:p>
        </p:txBody>
      </p:sp>
    </p:spTree>
    <p:extLst>
      <p:ext uri="{BB962C8B-B14F-4D97-AF65-F5344CB8AC3E}">
        <p14:creationId xmlns:p14="http://schemas.microsoft.com/office/powerpoint/2010/main" val="298790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DBAE-8541-F941-ACEF-D6C4190A2D80}" type="slidenum">
              <a:rPr lang="en-US" smtClean="0"/>
              <a:t>13</a:t>
            </a:fld>
            <a:endParaRPr lang="en-US"/>
          </a:p>
        </p:txBody>
      </p:sp>
    </p:spTree>
    <p:extLst>
      <p:ext uri="{BB962C8B-B14F-4D97-AF65-F5344CB8AC3E}">
        <p14:creationId xmlns:p14="http://schemas.microsoft.com/office/powerpoint/2010/main" val="294046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97274C9-2E15-044E-B577-F17918709063}" type="datetimeFigureOut">
              <a:rPr lang="en-US" smtClean="0"/>
              <a:t>10/1/13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302032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7274C9-2E15-044E-B577-F17918709063}" type="datetimeFigureOut">
              <a:rPr lang="en-US" smtClean="0"/>
              <a:t>10/1/13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38195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7274C9-2E15-044E-B577-F17918709063}" type="datetimeFigureOut">
              <a:rPr lang="en-US" smtClean="0"/>
              <a:t>10/1/13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340806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7274C9-2E15-044E-B577-F17918709063}" type="datetimeFigureOut">
              <a:rPr lang="en-US" smtClean="0"/>
              <a:t>10/1/13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243909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7274C9-2E15-044E-B577-F17918709063}" type="datetimeFigureOut">
              <a:rPr lang="en-US" smtClean="0"/>
              <a:t>10/1/13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21362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97274C9-2E15-044E-B577-F17918709063}" type="datetimeFigureOut">
              <a:rPr lang="en-US" smtClean="0"/>
              <a:t>10/1/13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2222737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7274C9-2E15-044E-B577-F17918709063}" type="datetimeFigureOut">
              <a:rPr lang="en-US" smtClean="0"/>
              <a:t>10/1/13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3724917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7274C9-2E15-044E-B577-F17918709063}" type="datetimeFigureOut">
              <a:rPr lang="en-US" smtClean="0"/>
              <a:t>10/1/13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2517346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7274C9-2E15-044E-B577-F17918709063}" type="datetimeFigureOut">
              <a:rPr lang="en-US" smtClean="0"/>
              <a:t>10/1/13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137174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7274C9-2E15-044E-B577-F17918709063}" type="datetimeFigureOut">
              <a:rPr lang="en-US" smtClean="0"/>
              <a:t>10/1/13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396519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7274C9-2E15-044E-B577-F17918709063}" type="datetimeFigureOut">
              <a:rPr lang="en-US" smtClean="0"/>
              <a:t>10/1/13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A0666-2C8F-A448-BC11-B055452BD998}" type="slidenum">
              <a:rPr lang="en-US" smtClean="0"/>
              <a:t>‹#›</a:t>
            </a:fld>
            <a:endParaRPr lang="en-US"/>
          </a:p>
        </p:txBody>
      </p:sp>
    </p:spTree>
    <p:extLst>
      <p:ext uri="{BB962C8B-B14F-4D97-AF65-F5344CB8AC3E}">
        <p14:creationId xmlns:p14="http://schemas.microsoft.com/office/powerpoint/2010/main" val="40972863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7274C9-2E15-044E-B577-F17918709063}" type="datetimeFigureOut">
              <a:rPr lang="en-US" smtClean="0"/>
              <a:t>10/1/13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A0666-2C8F-A448-BC11-B055452BD998}" type="slidenum">
              <a:rPr lang="en-US" smtClean="0"/>
              <a:t>‹#›</a:t>
            </a:fld>
            <a:endParaRPr lang="en-US"/>
          </a:p>
        </p:txBody>
      </p:sp>
    </p:spTree>
    <p:extLst>
      <p:ext uri="{BB962C8B-B14F-4D97-AF65-F5344CB8AC3E}">
        <p14:creationId xmlns:p14="http://schemas.microsoft.com/office/powerpoint/2010/main" val="1003516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5"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gif"/></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gif"/><Relationship Id="rId6" Type="http://schemas.openxmlformats.org/officeDocument/2006/relationships/image" Target="../media/image17.jpg"/><Relationship Id="rId7"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jpeg"/><Relationship Id="rId6" Type="http://schemas.microsoft.com/office/2007/relationships/hdphoto" Target="../media/hdphoto1.wdp"/><Relationship Id="rId7" Type="http://schemas.openxmlformats.org/officeDocument/2006/relationships/image" Target="../media/image24.emf"/><Relationship Id="rId8"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1" Type="http://schemas.microsoft.com/office/2007/relationships/hdphoto" Target="../media/hdphoto5.wdp"/><Relationship Id="rId12" Type="http://schemas.openxmlformats.org/officeDocument/2006/relationships/image" Target="../media/image31.jpeg"/><Relationship Id="rId13"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jpeg"/><Relationship Id="rId4" Type="http://schemas.microsoft.com/office/2007/relationships/hdphoto" Target="../media/hdphoto2.wdp"/><Relationship Id="rId5" Type="http://schemas.openxmlformats.org/officeDocument/2006/relationships/image" Target="../media/image27.jpeg"/><Relationship Id="rId6" Type="http://schemas.microsoft.com/office/2007/relationships/hdphoto" Target="../media/hdphoto3.wdp"/><Relationship Id="rId7" Type="http://schemas.openxmlformats.org/officeDocument/2006/relationships/image" Target="../media/image28.png"/><Relationship Id="rId8" Type="http://schemas.openxmlformats.org/officeDocument/2006/relationships/image" Target="../media/image29.jpeg"/><Relationship Id="rId9" Type="http://schemas.microsoft.com/office/2007/relationships/hdphoto" Target="../media/hdphoto4.wdp"/><Relationship Id="rId10"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431" y="125646"/>
            <a:ext cx="9234715" cy="1470025"/>
          </a:xfrm>
        </p:spPr>
        <p:txBody>
          <a:bodyPr>
            <a:normAutofit fontScale="90000"/>
          </a:bodyPr>
          <a:lstStyle/>
          <a:p>
            <a:r>
              <a:rPr lang="en-US" dirty="0">
                <a:solidFill>
                  <a:schemeClr val="bg1"/>
                </a:solidFill>
              </a:rPr>
              <a:t>Probing the </a:t>
            </a:r>
            <a:r>
              <a:rPr lang="en-US" dirty="0" smtClean="0">
                <a:solidFill>
                  <a:schemeClr val="bg1"/>
                </a:solidFill>
              </a:rPr>
              <a:t>Connection Between </a:t>
            </a:r>
            <a:r>
              <a:rPr lang="en-US" dirty="0">
                <a:solidFill>
                  <a:schemeClr val="bg1"/>
                </a:solidFill>
              </a:rPr>
              <a:t>W</a:t>
            </a:r>
            <a:r>
              <a:rPr lang="en-US" dirty="0" smtClean="0">
                <a:solidFill>
                  <a:schemeClr val="bg1"/>
                </a:solidFill>
              </a:rPr>
              <a:t>ater Maser </a:t>
            </a:r>
            <a:r>
              <a:rPr lang="en-US" dirty="0">
                <a:solidFill>
                  <a:schemeClr val="bg1"/>
                </a:solidFill>
              </a:rPr>
              <a:t>and X-ray </a:t>
            </a:r>
            <a:r>
              <a:rPr lang="en-US" dirty="0" smtClean="0">
                <a:solidFill>
                  <a:schemeClr val="bg1"/>
                </a:solidFill>
              </a:rPr>
              <a:t>Emission </a:t>
            </a:r>
            <a:r>
              <a:rPr lang="en-US" dirty="0">
                <a:solidFill>
                  <a:schemeClr val="bg1"/>
                </a:solidFill>
              </a:rPr>
              <a:t>in </a:t>
            </a:r>
            <a:r>
              <a:rPr lang="en-US" dirty="0" smtClean="0">
                <a:solidFill>
                  <a:schemeClr val="bg1"/>
                </a:solidFill>
              </a:rPr>
              <a:t>Galaxy Centers</a:t>
            </a:r>
            <a:endParaRPr lang="en-US" dirty="0">
              <a:solidFill>
                <a:schemeClr val="bg1"/>
              </a:solidFill>
            </a:endParaRPr>
          </a:p>
        </p:txBody>
      </p:sp>
      <p:sp>
        <p:nvSpPr>
          <p:cNvPr id="3" name="Subtitle 2"/>
          <p:cNvSpPr>
            <a:spLocks noGrp="1"/>
          </p:cNvSpPr>
          <p:nvPr>
            <p:ph type="subTitle" idx="1"/>
          </p:nvPr>
        </p:nvSpPr>
        <p:spPr>
          <a:xfrm>
            <a:off x="1371600" y="1482277"/>
            <a:ext cx="6400800" cy="1752600"/>
          </a:xfrm>
        </p:spPr>
        <p:txBody>
          <a:bodyPr/>
          <a:lstStyle/>
          <a:p>
            <a:r>
              <a:rPr lang="en-US" dirty="0" smtClean="0"/>
              <a:t>Drew Nutter</a:t>
            </a:r>
          </a:p>
        </p:txBody>
      </p:sp>
      <p:pic>
        <p:nvPicPr>
          <p:cNvPr id="13" name="Picture 12" descr="ngc+a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9059"/>
            <a:ext cx="9144000" cy="4818941"/>
          </a:xfrm>
          <a:prstGeom prst="rect">
            <a:avLst/>
          </a:prstGeom>
        </p:spPr>
      </p:pic>
      <p:sp>
        <p:nvSpPr>
          <p:cNvPr id="14" name="Donut 13"/>
          <p:cNvSpPr/>
          <p:nvPr/>
        </p:nvSpPr>
        <p:spPr>
          <a:xfrm rot="20137802">
            <a:off x="1420807" y="3785809"/>
            <a:ext cx="1176545" cy="260927"/>
          </a:xfrm>
          <a:prstGeom prst="donut">
            <a:avLst>
              <a:gd name="adj" fmla="val 21313"/>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59494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332" y="0"/>
            <a:ext cx="3407434" cy="691520"/>
          </a:xfrm>
        </p:spPr>
        <p:txBody>
          <a:bodyPr>
            <a:normAutofit/>
          </a:bodyPr>
          <a:lstStyle/>
          <a:p>
            <a:r>
              <a:rPr lang="en-US" sz="3600" dirty="0" smtClean="0"/>
              <a:t>Detection rates</a:t>
            </a:r>
            <a:endParaRPr lang="en-US" sz="3600" dirty="0"/>
          </a:p>
        </p:txBody>
      </p:sp>
      <p:sp>
        <p:nvSpPr>
          <p:cNvPr id="4" name="TextBox 3"/>
          <p:cNvSpPr txBox="1"/>
          <p:nvPr/>
        </p:nvSpPr>
        <p:spPr>
          <a:xfrm>
            <a:off x="776102" y="2544792"/>
            <a:ext cx="6417817" cy="369332"/>
          </a:xfrm>
          <a:prstGeom prst="rect">
            <a:avLst/>
          </a:prstGeom>
          <a:noFill/>
        </p:spPr>
        <p:txBody>
          <a:bodyPr wrap="none" rtlCol="0">
            <a:spAutoFit/>
          </a:bodyPr>
          <a:lstStyle/>
          <a:p>
            <a:r>
              <a:rPr lang="en-US" dirty="0" smtClean="0"/>
              <a:t>Masers have X-ray detection rate 3.5 times as great as non-masers</a:t>
            </a:r>
            <a:endParaRPr lang="en-US" dirty="0"/>
          </a:p>
        </p:txBody>
      </p:sp>
      <p:pic>
        <p:nvPicPr>
          <p:cNvPr id="10" name="Picture 9" descr="detrate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14" y="744795"/>
            <a:ext cx="6994071" cy="1788714"/>
          </a:xfrm>
          <a:prstGeom prst="rect">
            <a:avLst/>
          </a:prstGeom>
        </p:spPr>
      </p:pic>
      <p:pic>
        <p:nvPicPr>
          <p:cNvPr id="11" name="Picture 10" descr="mcv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665" y="3280079"/>
            <a:ext cx="5029453" cy="2933848"/>
          </a:xfrm>
          <a:prstGeom prst="rect">
            <a:avLst/>
          </a:prstGeom>
        </p:spPr>
      </p:pic>
      <p:pic>
        <p:nvPicPr>
          <p:cNvPr id="13" name="Picture 12" descr="mvc.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42" y="3280078"/>
            <a:ext cx="5029456" cy="2933849"/>
          </a:xfrm>
          <a:prstGeom prst="rect">
            <a:avLst/>
          </a:prstGeom>
        </p:spPr>
      </p:pic>
    </p:spTree>
    <p:extLst>
      <p:ext uri="{BB962C8B-B14F-4D97-AF65-F5344CB8AC3E}">
        <p14:creationId xmlns:p14="http://schemas.microsoft.com/office/powerpoint/2010/main" val="27909994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61631"/>
            <a:ext cx="2431901" cy="646331"/>
          </a:xfrm>
          <a:prstGeom prst="rect">
            <a:avLst/>
          </a:prstGeom>
          <a:noFill/>
        </p:spPr>
        <p:txBody>
          <a:bodyPr wrap="none" rtlCol="0">
            <a:spAutoFit/>
          </a:bodyPr>
          <a:lstStyle/>
          <a:p>
            <a:r>
              <a:rPr lang="en-US" sz="3600" dirty="0" smtClean="0"/>
              <a:t>X-ray Fluxes</a:t>
            </a:r>
            <a:endParaRPr lang="en-US" sz="3600" dirty="0"/>
          </a:p>
        </p:txBody>
      </p:sp>
      <p:sp>
        <p:nvSpPr>
          <p:cNvPr id="8" name="TextBox 7"/>
          <p:cNvSpPr txBox="1"/>
          <p:nvPr/>
        </p:nvSpPr>
        <p:spPr>
          <a:xfrm>
            <a:off x="81644" y="-57057"/>
            <a:ext cx="9283594" cy="1477328"/>
          </a:xfrm>
          <a:prstGeom prst="rect">
            <a:avLst/>
          </a:prstGeom>
          <a:noFill/>
        </p:spPr>
        <p:txBody>
          <a:bodyPr wrap="square" rtlCol="0">
            <a:spAutoFit/>
          </a:bodyPr>
          <a:lstStyle/>
          <a:p>
            <a:pPr marL="2571750" lvl="5" indent="-285750">
              <a:buFont typeface="Arial" pitchFamily="34" charset="0"/>
              <a:buChar char="•"/>
            </a:pPr>
            <a:r>
              <a:rPr lang="en-US" dirty="0" smtClean="0"/>
              <a:t>Calculated flux for each object considering catalog’s flux or count rate</a:t>
            </a:r>
          </a:p>
          <a:p>
            <a:pPr marL="2571750" lvl="5" indent="-285750">
              <a:buFont typeface="Arial" pitchFamily="34" charset="0"/>
              <a:buChar char="•"/>
            </a:pPr>
            <a:r>
              <a:rPr lang="en-US" dirty="0" smtClean="0"/>
              <a:t>Used Galactic (Milky Way) N</a:t>
            </a:r>
            <a:r>
              <a:rPr lang="en-US" baseline="-25000" dirty="0" smtClean="0"/>
              <a:t>H</a:t>
            </a:r>
            <a:r>
              <a:rPr lang="en-US" dirty="0" smtClean="0"/>
              <a:t> to account for absorption.</a:t>
            </a:r>
            <a:endParaRPr lang="en-US" baseline="-25000" dirty="0" smtClean="0"/>
          </a:p>
          <a:p>
            <a:pPr marL="2571750" lvl="5" indent="-285750">
              <a:buFont typeface="Arial" pitchFamily="34" charset="0"/>
              <a:buChar char="•"/>
            </a:pPr>
            <a:r>
              <a:rPr lang="en-US" dirty="0" smtClean="0"/>
              <a:t>Merged Chandra and XMM-Newton data for 0.5-10 keV range.</a:t>
            </a:r>
          </a:p>
          <a:p>
            <a:pPr marL="285750" indent="-285750">
              <a:buFont typeface="Arial" pitchFamily="34" charset="0"/>
              <a:buChar char="•"/>
            </a:pPr>
            <a:r>
              <a:rPr lang="en-US" dirty="0" smtClean="0"/>
              <a:t>Similar fluxes between masers and non-masers for soft X-rays. (mean flux values listed)</a:t>
            </a:r>
          </a:p>
          <a:p>
            <a:pPr marL="285750" indent="-285750">
              <a:buFont typeface="Arial" pitchFamily="34" charset="0"/>
              <a:buChar char="•"/>
            </a:pPr>
            <a:r>
              <a:rPr lang="en-US" dirty="0" smtClean="0"/>
              <a:t>In harder X-rays (higher energy), masers have increasingly greater flux than non-masers.</a:t>
            </a:r>
            <a:endParaRPr lang="en-US" dirty="0"/>
          </a:p>
        </p:txBody>
      </p:sp>
      <p:pic>
        <p:nvPicPr>
          <p:cNvPr id="2" name="Picture 1" descr="cbatflux.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094" y="3819071"/>
            <a:ext cx="5225143" cy="3038929"/>
          </a:xfrm>
          <a:prstGeom prst="rect">
            <a:avLst/>
          </a:prstGeom>
        </p:spPr>
      </p:pic>
      <p:pic>
        <p:nvPicPr>
          <p:cNvPr id="3" name="Picture 2" descr="ras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10" y="1097543"/>
            <a:ext cx="5225143" cy="3101941"/>
          </a:xfrm>
          <a:prstGeom prst="rect">
            <a:avLst/>
          </a:prstGeom>
        </p:spPr>
      </p:pic>
      <p:pic>
        <p:nvPicPr>
          <p:cNvPr id="4" name="Picture 3" descr="510.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7624" y="1097543"/>
            <a:ext cx="5317613" cy="3101941"/>
          </a:xfrm>
          <a:prstGeom prst="rect">
            <a:avLst/>
          </a:prstGeom>
        </p:spPr>
      </p:pic>
      <p:pic>
        <p:nvPicPr>
          <p:cNvPr id="5" name="Picture 4" descr="intflux.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10" y="3819071"/>
            <a:ext cx="5225143" cy="3038929"/>
          </a:xfrm>
          <a:prstGeom prst="rect">
            <a:avLst/>
          </a:prstGeom>
        </p:spPr>
      </p:pic>
      <p:sp>
        <p:nvSpPr>
          <p:cNvPr id="11" name="Rectangle 10"/>
          <p:cNvSpPr/>
          <p:nvPr/>
        </p:nvSpPr>
        <p:spPr>
          <a:xfrm>
            <a:off x="6879364" y="1410271"/>
            <a:ext cx="988101" cy="430887"/>
          </a:xfrm>
          <a:prstGeom prst="rect">
            <a:avLst/>
          </a:prstGeom>
        </p:spPr>
        <p:txBody>
          <a:bodyPr wrap="square">
            <a:spAutoFit/>
          </a:bodyPr>
          <a:lstStyle/>
          <a:p>
            <a:r>
              <a:rPr lang="en-US" sz="1100" dirty="0">
                <a:solidFill>
                  <a:schemeClr val="tx2"/>
                </a:solidFill>
              </a:rPr>
              <a:t>-</a:t>
            </a:r>
            <a:r>
              <a:rPr lang="en-US" sz="1100" dirty="0" smtClean="0">
                <a:solidFill>
                  <a:schemeClr val="tx2"/>
                </a:solidFill>
              </a:rPr>
              <a:t>12.28</a:t>
            </a:r>
          </a:p>
          <a:p>
            <a:r>
              <a:rPr lang="en-US" sz="1100" dirty="0">
                <a:solidFill>
                  <a:schemeClr val="accent2"/>
                </a:solidFill>
              </a:rPr>
              <a:t>-</a:t>
            </a:r>
            <a:r>
              <a:rPr lang="en-US" sz="1100" dirty="0" smtClean="0">
                <a:solidFill>
                  <a:schemeClr val="accent2"/>
                </a:solidFill>
              </a:rPr>
              <a:t>12.35</a:t>
            </a:r>
            <a:endParaRPr lang="en-US" sz="1100" dirty="0">
              <a:solidFill>
                <a:schemeClr val="accent2"/>
              </a:solidFill>
            </a:endParaRPr>
          </a:p>
        </p:txBody>
      </p:sp>
      <p:sp>
        <p:nvSpPr>
          <p:cNvPr id="13" name="Rectangle 12"/>
          <p:cNvSpPr/>
          <p:nvPr/>
        </p:nvSpPr>
        <p:spPr>
          <a:xfrm>
            <a:off x="3005097" y="1414473"/>
            <a:ext cx="988101" cy="430887"/>
          </a:xfrm>
          <a:prstGeom prst="rect">
            <a:avLst/>
          </a:prstGeom>
        </p:spPr>
        <p:txBody>
          <a:bodyPr wrap="square">
            <a:spAutoFit/>
          </a:bodyPr>
          <a:lstStyle/>
          <a:p>
            <a:r>
              <a:rPr lang="en-US" sz="1100" dirty="0" smtClean="0">
                <a:solidFill>
                  <a:schemeClr val="tx2"/>
                </a:solidFill>
              </a:rPr>
              <a:t>-11.93</a:t>
            </a:r>
          </a:p>
          <a:p>
            <a:r>
              <a:rPr lang="en-US" sz="1100" dirty="0">
                <a:solidFill>
                  <a:schemeClr val="accent2"/>
                </a:solidFill>
              </a:rPr>
              <a:t>-</a:t>
            </a:r>
            <a:r>
              <a:rPr lang="en-US" sz="1100" dirty="0" smtClean="0">
                <a:solidFill>
                  <a:schemeClr val="accent2"/>
                </a:solidFill>
              </a:rPr>
              <a:t>11.85</a:t>
            </a:r>
          </a:p>
        </p:txBody>
      </p:sp>
      <p:sp>
        <p:nvSpPr>
          <p:cNvPr id="14" name="Rectangle 13"/>
          <p:cNvSpPr/>
          <p:nvPr/>
        </p:nvSpPr>
        <p:spPr>
          <a:xfrm>
            <a:off x="2996026" y="4097802"/>
            <a:ext cx="988101" cy="430887"/>
          </a:xfrm>
          <a:prstGeom prst="rect">
            <a:avLst/>
          </a:prstGeom>
        </p:spPr>
        <p:txBody>
          <a:bodyPr wrap="square">
            <a:spAutoFit/>
          </a:bodyPr>
          <a:lstStyle/>
          <a:p>
            <a:r>
              <a:rPr lang="en-US" sz="1100" dirty="0">
                <a:solidFill>
                  <a:schemeClr val="tx2"/>
                </a:solidFill>
              </a:rPr>
              <a:t>-</a:t>
            </a:r>
            <a:r>
              <a:rPr lang="en-US" sz="1100" dirty="0" smtClean="0">
                <a:solidFill>
                  <a:schemeClr val="tx2"/>
                </a:solidFill>
              </a:rPr>
              <a:t>9.87</a:t>
            </a:r>
          </a:p>
          <a:p>
            <a:r>
              <a:rPr lang="en-US" sz="1100" dirty="0" smtClean="0">
                <a:solidFill>
                  <a:schemeClr val="accent2"/>
                </a:solidFill>
              </a:rPr>
              <a:t>-10.41</a:t>
            </a:r>
          </a:p>
        </p:txBody>
      </p:sp>
      <p:sp>
        <p:nvSpPr>
          <p:cNvPr id="15" name="Rectangle 14"/>
          <p:cNvSpPr/>
          <p:nvPr/>
        </p:nvSpPr>
        <p:spPr>
          <a:xfrm>
            <a:off x="7434325" y="4140760"/>
            <a:ext cx="988101" cy="430887"/>
          </a:xfrm>
          <a:prstGeom prst="rect">
            <a:avLst/>
          </a:prstGeom>
        </p:spPr>
        <p:txBody>
          <a:bodyPr wrap="square">
            <a:spAutoFit/>
          </a:bodyPr>
          <a:lstStyle/>
          <a:p>
            <a:r>
              <a:rPr lang="en-US" sz="1100" dirty="0">
                <a:solidFill>
                  <a:schemeClr val="tx2"/>
                </a:solidFill>
              </a:rPr>
              <a:t>-10.34</a:t>
            </a:r>
            <a:endParaRPr lang="en-US" sz="1100" dirty="0" smtClean="0">
              <a:solidFill>
                <a:schemeClr val="tx2"/>
              </a:solidFill>
            </a:endParaRPr>
          </a:p>
          <a:p>
            <a:r>
              <a:rPr lang="en-US" sz="1100" dirty="0">
                <a:solidFill>
                  <a:schemeClr val="accent2"/>
                </a:solidFill>
              </a:rPr>
              <a:t>-10.56</a:t>
            </a:r>
            <a:endParaRPr lang="en-US" sz="1100" dirty="0" smtClean="0">
              <a:solidFill>
                <a:schemeClr val="accent2"/>
              </a:solidFill>
            </a:endParaRPr>
          </a:p>
        </p:txBody>
      </p:sp>
    </p:spTree>
    <p:extLst>
      <p:ext uri="{BB962C8B-B14F-4D97-AF65-F5344CB8AC3E}">
        <p14:creationId xmlns:p14="http://schemas.microsoft.com/office/powerpoint/2010/main" val="11585817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414" y="-324076"/>
            <a:ext cx="4341586" cy="1058862"/>
          </a:xfrm>
        </p:spPr>
        <p:txBody>
          <a:bodyPr>
            <a:normAutofit fontScale="90000"/>
          </a:bodyPr>
          <a:lstStyle/>
          <a:p>
            <a:r>
              <a:rPr lang="en-US" dirty="0" smtClean="0"/>
              <a:t>Luminosity Distance</a:t>
            </a:r>
            <a:endParaRPr lang="en-US" dirty="0"/>
          </a:p>
        </p:txBody>
      </p:sp>
      <p:pic>
        <p:nvPicPr>
          <p:cNvPr id="5" name="Picture 4" descr="hubble4_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2537279"/>
            <a:ext cx="5080000" cy="3797300"/>
          </a:xfrm>
          <a:prstGeom prst="rect">
            <a:avLst/>
          </a:prstGeom>
        </p:spPr>
      </p:pic>
      <p:sp>
        <p:nvSpPr>
          <p:cNvPr id="6" name="TextBox 5"/>
          <p:cNvSpPr txBox="1"/>
          <p:nvPr/>
        </p:nvSpPr>
        <p:spPr>
          <a:xfrm>
            <a:off x="136074" y="734786"/>
            <a:ext cx="9033242" cy="1754327"/>
          </a:xfrm>
          <a:prstGeom prst="rect">
            <a:avLst/>
          </a:prstGeom>
          <a:noFill/>
        </p:spPr>
        <p:txBody>
          <a:bodyPr wrap="none" rtlCol="0">
            <a:spAutoFit/>
          </a:bodyPr>
          <a:lstStyle/>
          <a:p>
            <a:pPr marL="285750" indent="-285750">
              <a:buFont typeface="Arial"/>
              <a:buChar char="•"/>
            </a:pPr>
            <a:r>
              <a:rPr lang="en-US" dirty="0" smtClean="0"/>
              <a:t>Calculating astronomical distances is tricky.</a:t>
            </a:r>
          </a:p>
          <a:p>
            <a:pPr marL="285750" indent="-285750">
              <a:buFont typeface="Arial"/>
              <a:buChar char="•"/>
            </a:pPr>
            <a:r>
              <a:rPr lang="en-US" dirty="0" smtClean="0"/>
              <a:t>Luminosity distance(</a:t>
            </a:r>
            <a:r>
              <a:rPr lang="en-US" dirty="0"/>
              <a:t>d</a:t>
            </a:r>
            <a:r>
              <a:rPr lang="en-US" baseline="-25000" dirty="0"/>
              <a:t>L</a:t>
            </a:r>
            <a:r>
              <a:rPr lang="en-US" dirty="0" smtClean="0"/>
              <a:t>): Distance light has traveled, not necessarily actual distance.</a:t>
            </a:r>
          </a:p>
          <a:p>
            <a:pPr marL="285750" indent="-285750">
              <a:buFont typeface="Arial"/>
              <a:buChar char="•"/>
            </a:pPr>
            <a:r>
              <a:rPr lang="en-US" dirty="0" smtClean="0"/>
              <a:t>Modeled from redshift based on estimate of Hubble constant.</a:t>
            </a:r>
          </a:p>
          <a:p>
            <a:pPr marL="285750" indent="-285750">
              <a:buFont typeface="Arial"/>
              <a:buChar char="•"/>
            </a:pPr>
            <a:r>
              <a:rPr lang="en-US" dirty="0"/>
              <a:t>V</a:t>
            </a:r>
            <a:r>
              <a:rPr lang="en-US" dirty="0" smtClean="0"/>
              <a:t>aries widely depending on model.</a:t>
            </a:r>
          </a:p>
          <a:p>
            <a:pPr marL="285750" indent="-285750">
              <a:buFont typeface="Arial"/>
              <a:buChar char="•"/>
            </a:pPr>
            <a:r>
              <a:rPr lang="en-US" dirty="0" smtClean="0"/>
              <a:t>Necessary to determine intrinsic luminosity of an object from its flux.</a:t>
            </a:r>
          </a:p>
          <a:p>
            <a:pPr marL="285750" indent="-285750">
              <a:buFont typeface="Arial"/>
              <a:buChar char="•"/>
            </a:pPr>
            <a:r>
              <a:rPr lang="en-US" dirty="0" smtClean="0"/>
              <a:t>Masers </a:t>
            </a:r>
            <a:r>
              <a:rPr lang="en-US" smtClean="0"/>
              <a:t>are important </a:t>
            </a:r>
            <a:r>
              <a:rPr lang="en-US" dirty="0" smtClean="0"/>
              <a:t>partly because they can give us a method to directly calculate this.</a:t>
            </a:r>
            <a:endParaRPr lang="en-US" dirty="0"/>
          </a:p>
        </p:txBody>
      </p:sp>
    </p:spTree>
    <p:extLst>
      <p:ext uri="{BB962C8B-B14F-4D97-AF65-F5344CB8AC3E}">
        <p14:creationId xmlns:p14="http://schemas.microsoft.com/office/powerpoint/2010/main" val="579652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95782" y="0"/>
            <a:ext cx="3308568" cy="646331"/>
          </a:xfrm>
          <a:prstGeom prst="rect">
            <a:avLst/>
          </a:prstGeom>
          <a:noFill/>
        </p:spPr>
        <p:txBody>
          <a:bodyPr wrap="none" rtlCol="0">
            <a:spAutoFit/>
          </a:bodyPr>
          <a:lstStyle/>
          <a:p>
            <a:r>
              <a:rPr lang="en-US" sz="3600" dirty="0" smtClean="0"/>
              <a:t>X-ray Luminosity</a:t>
            </a:r>
            <a:endParaRPr lang="en-US" sz="3600" dirty="0"/>
          </a:p>
        </p:txBody>
      </p:sp>
      <p:pic>
        <p:nvPicPr>
          <p:cNvPr id="3" name="Picture 2" descr="swiftlumd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693" y="4308937"/>
            <a:ext cx="5184140" cy="2682743"/>
          </a:xfrm>
          <a:prstGeom prst="rect">
            <a:avLst/>
          </a:prstGeom>
        </p:spPr>
      </p:pic>
      <p:pic>
        <p:nvPicPr>
          <p:cNvPr id="11" name="Picture 10" descr="2xcsc-lum0510.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3554" y="1869200"/>
            <a:ext cx="5175279" cy="2782775"/>
          </a:xfrm>
          <a:prstGeom prst="rect">
            <a:avLst/>
          </a:prstGeom>
        </p:spPr>
      </p:pic>
      <p:sp>
        <p:nvSpPr>
          <p:cNvPr id="9" name="Rectangle 8"/>
          <p:cNvSpPr/>
          <p:nvPr/>
        </p:nvSpPr>
        <p:spPr>
          <a:xfrm>
            <a:off x="4411849" y="2762911"/>
            <a:ext cx="256243" cy="7907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50066" y="5054172"/>
            <a:ext cx="256243" cy="7907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ntlumd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795" y="4308937"/>
            <a:ext cx="5184139" cy="2682743"/>
          </a:xfrm>
          <a:prstGeom prst="rect">
            <a:avLst/>
          </a:prstGeom>
        </p:spPr>
      </p:pic>
      <p:pic>
        <p:nvPicPr>
          <p:cNvPr id="4" name="Picture 3" descr="rasslumdist.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795" y="1915518"/>
            <a:ext cx="5210461" cy="2736457"/>
          </a:xfrm>
          <a:prstGeom prst="rect">
            <a:avLst/>
          </a:prstGeom>
        </p:spPr>
      </p:pic>
      <p:sp>
        <p:nvSpPr>
          <p:cNvPr id="14" name="Rectangle 13"/>
          <p:cNvSpPr/>
          <p:nvPr/>
        </p:nvSpPr>
        <p:spPr>
          <a:xfrm>
            <a:off x="5947533" y="2144221"/>
            <a:ext cx="988101" cy="400110"/>
          </a:xfrm>
          <a:prstGeom prst="rect">
            <a:avLst/>
          </a:prstGeom>
        </p:spPr>
        <p:txBody>
          <a:bodyPr wrap="square">
            <a:spAutoFit/>
          </a:bodyPr>
          <a:lstStyle/>
          <a:p>
            <a:r>
              <a:rPr lang="en-US" sz="1000" dirty="0" smtClean="0">
                <a:solidFill>
                  <a:schemeClr val="tx2"/>
                </a:solidFill>
              </a:rPr>
              <a:t>40.99</a:t>
            </a:r>
          </a:p>
          <a:p>
            <a:r>
              <a:rPr lang="en-US" sz="1000" dirty="0" smtClean="0">
                <a:solidFill>
                  <a:schemeClr val="accent2"/>
                </a:solidFill>
              </a:rPr>
              <a:t>41.28 </a:t>
            </a:r>
            <a:endParaRPr lang="en-US" sz="1000" dirty="0">
              <a:solidFill>
                <a:schemeClr val="accent2"/>
              </a:solidFill>
            </a:endParaRPr>
          </a:p>
        </p:txBody>
      </p:sp>
      <p:sp>
        <p:nvSpPr>
          <p:cNvPr id="16" name="Rectangle 15"/>
          <p:cNvSpPr/>
          <p:nvPr/>
        </p:nvSpPr>
        <p:spPr>
          <a:xfrm>
            <a:off x="2674983" y="4547540"/>
            <a:ext cx="991425" cy="400110"/>
          </a:xfrm>
          <a:prstGeom prst="rect">
            <a:avLst/>
          </a:prstGeom>
        </p:spPr>
        <p:txBody>
          <a:bodyPr wrap="square">
            <a:spAutoFit/>
          </a:bodyPr>
          <a:lstStyle/>
          <a:p>
            <a:r>
              <a:rPr lang="en-US" sz="1000" dirty="0" smtClean="0">
                <a:solidFill>
                  <a:schemeClr val="tx2"/>
                </a:solidFill>
              </a:rPr>
              <a:t>43.05</a:t>
            </a:r>
          </a:p>
          <a:p>
            <a:r>
              <a:rPr lang="en-US" sz="1000" dirty="0" smtClean="0">
                <a:solidFill>
                  <a:schemeClr val="accent2"/>
                </a:solidFill>
              </a:rPr>
              <a:t>43.61</a:t>
            </a:r>
            <a:endParaRPr lang="en-US" sz="1000" dirty="0">
              <a:solidFill>
                <a:schemeClr val="accent2"/>
              </a:solidFill>
            </a:endParaRPr>
          </a:p>
        </p:txBody>
      </p:sp>
      <p:sp>
        <p:nvSpPr>
          <p:cNvPr id="18" name="Rectangle 17"/>
          <p:cNvSpPr/>
          <p:nvPr/>
        </p:nvSpPr>
        <p:spPr>
          <a:xfrm>
            <a:off x="6558770" y="4563928"/>
            <a:ext cx="988101" cy="400110"/>
          </a:xfrm>
          <a:prstGeom prst="rect">
            <a:avLst/>
          </a:prstGeom>
        </p:spPr>
        <p:txBody>
          <a:bodyPr wrap="square">
            <a:spAutoFit/>
          </a:bodyPr>
          <a:lstStyle/>
          <a:p>
            <a:r>
              <a:rPr lang="en-US" sz="1000" dirty="0" smtClean="0">
                <a:solidFill>
                  <a:schemeClr val="tx2"/>
                </a:solidFill>
              </a:rPr>
              <a:t>43.02</a:t>
            </a:r>
          </a:p>
          <a:p>
            <a:r>
              <a:rPr lang="en-US" sz="1000" dirty="0" smtClean="0">
                <a:solidFill>
                  <a:schemeClr val="accent2"/>
                </a:solidFill>
              </a:rPr>
              <a:t>43.46</a:t>
            </a:r>
            <a:endParaRPr lang="en-US" sz="1000" dirty="0">
              <a:solidFill>
                <a:schemeClr val="accent2"/>
              </a:solidFill>
            </a:endParaRPr>
          </a:p>
        </p:txBody>
      </p:sp>
      <p:sp>
        <p:nvSpPr>
          <p:cNvPr id="19" name="Rectangle 18"/>
          <p:cNvSpPr/>
          <p:nvPr/>
        </p:nvSpPr>
        <p:spPr>
          <a:xfrm>
            <a:off x="1686883" y="2176997"/>
            <a:ext cx="988101" cy="400110"/>
          </a:xfrm>
          <a:prstGeom prst="rect">
            <a:avLst/>
          </a:prstGeom>
        </p:spPr>
        <p:txBody>
          <a:bodyPr wrap="square">
            <a:spAutoFit/>
          </a:bodyPr>
          <a:lstStyle/>
          <a:p>
            <a:r>
              <a:rPr lang="en-US" sz="1000" dirty="0" smtClean="0">
                <a:solidFill>
                  <a:schemeClr val="tx2"/>
                </a:solidFill>
              </a:rPr>
              <a:t>40.78</a:t>
            </a:r>
          </a:p>
          <a:p>
            <a:r>
              <a:rPr lang="en-US" sz="1000" dirty="0" smtClean="0">
                <a:solidFill>
                  <a:schemeClr val="accent2"/>
                </a:solidFill>
              </a:rPr>
              <a:t>42.10</a:t>
            </a:r>
            <a:endParaRPr lang="en-US" sz="1000" dirty="0">
              <a:solidFill>
                <a:schemeClr val="accent2"/>
              </a:solidFill>
            </a:endParaRPr>
          </a:p>
        </p:txBody>
      </p:sp>
      <p:sp>
        <p:nvSpPr>
          <p:cNvPr id="5" name="Rectangle 4"/>
          <p:cNvSpPr/>
          <p:nvPr/>
        </p:nvSpPr>
        <p:spPr>
          <a:xfrm>
            <a:off x="793567" y="676980"/>
            <a:ext cx="7749049" cy="1477328"/>
          </a:xfrm>
          <a:prstGeom prst="rect">
            <a:avLst/>
          </a:prstGeom>
        </p:spPr>
        <p:txBody>
          <a:bodyPr wrap="square">
            <a:spAutoFit/>
          </a:bodyPr>
          <a:lstStyle/>
          <a:p>
            <a:pPr marL="285750" indent="-285750">
              <a:spcBef>
                <a:spcPts val="0"/>
              </a:spcBef>
              <a:buFont typeface="Arial" pitchFamily="34" charset="0"/>
              <a:buChar char="•"/>
            </a:pPr>
            <a:endParaRPr lang="en-US" dirty="0" smtClean="0"/>
          </a:p>
          <a:p>
            <a:pPr marL="285750" indent="-285750">
              <a:spcBef>
                <a:spcPts val="0"/>
              </a:spcBef>
              <a:buFont typeface="Arial" pitchFamily="34" charset="0"/>
              <a:buChar char="•"/>
            </a:pPr>
            <a:r>
              <a:rPr lang="en-US" dirty="0" smtClean="0"/>
              <a:t>L = 4</a:t>
            </a:r>
            <a:r>
              <a:rPr lang="el-GR" dirty="0" smtClean="0"/>
              <a:t>π</a:t>
            </a:r>
            <a:r>
              <a:rPr lang="en-US" dirty="0" smtClean="0"/>
              <a:t> × d</a:t>
            </a:r>
            <a:r>
              <a:rPr lang="en-US" baseline="-25000" dirty="0" smtClean="0"/>
              <a:t>L</a:t>
            </a:r>
            <a:r>
              <a:rPr lang="en-US" baseline="30000" dirty="0" smtClean="0"/>
              <a:t>2 </a:t>
            </a:r>
            <a:r>
              <a:rPr lang="en-US" dirty="0" smtClean="0"/>
              <a:t>× F</a:t>
            </a:r>
          </a:p>
          <a:p>
            <a:pPr marL="285750" indent="-285750">
              <a:spcBef>
                <a:spcPts val="0"/>
              </a:spcBef>
              <a:buFont typeface="Arial" pitchFamily="34" charset="0"/>
              <a:buChar char="•"/>
            </a:pPr>
            <a:r>
              <a:rPr lang="en-US" dirty="0" smtClean="0"/>
              <a:t>Non-masers consistently more luminous (mean luminosity values listed).</a:t>
            </a:r>
          </a:p>
          <a:p>
            <a:pPr marL="285750" indent="-285750">
              <a:buFont typeface="Arial" pitchFamily="34" charset="0"/>
              <a:buChar char="•"/>
            </a:pPr>
            <a:endParaRPr lang="en-US" dirty="0" smtClean="0"/>
          </a:p>
          <a:p>
            <a:endParaRPr lang="en-US" dirty="0"/>
          </a:p>
        </p:txBody>
      </p:sp>
    </p:spTree>
    <p:extLst>
      <p:ext uri="{BB962C8B-B14F-4D97-AF65-F5344CB8AC3E}">
        <p14:creationId xmlns:p14="http://schemas.microsoft.com/office/powerpoint/2010/main" val="14062225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34343" y="-296862"/>
            <a:ext cx="3606800" cy="1143000"/>
          </a:xfrm>
        </p:spPr>
        <p:txBody>
          <a:bodyPr/>
          <a:lstStyle/>
          <a:p>
            <a:r>
              <a:rPr lang="en-US" dirty="0" smtClean="0">
                <a:solidFill>
                  <a:srgbClr val="FFFFFF"/>
                </a:solidFill>
              </a:rPr>
              <a:t>Discussion</a:t>
            </a:r>
            <a:endParaRPr lang="en-US" dirty="0">
              <a:solidFill>
                <a:srgbClr val="FFFFFF"/>
              </a:solidFill>
            </a:endParaRPr>
          </a:p>
        </p:txBody>
      </p:sp>
      <p:sp>
        <p:nvSpPr>
          <p:cNvPr id="4" name="TextBox 3"/>
          <p:cNvSpPr txBox="1"/>
          <p:nvPr/>
        </p:nvSpPr>
        <p:spPr>
          <a:xfrm>
            <a:off x="202386" y="1016005"/>
            <a:ext cx="8751114" cy="2308324"/>
          </a:xfrm>
          <a:prstGeom prst="rect">
            <a:avLst/>
          </a:prstGeom>
          <a:noFill/>
        </p:spPr>
        <p:txBody>
          <a:bodyPr wrap="square" rtlCol="0">
            <a:spAutoFit/>
          </a:bodyPr>
          <a:lstStyle/>
          <a:p>
            <a:pPr marL="285750" indent="-285750">
              <a:buFont typeface="Arial"/>
              <a:buChar char="•"/>
            </a:pPr>
            <a:r>
              <a:rPr lang="en-US" dirty="0" smtClean="0">
                <a:solidFill>
                  <a:schemeClr val="bg1"/>
                </a:solidFill>
              </a:rPr>
              <a:t>Data resulting from </a:t>
            </a:r>
            <a:r>
              <a:rPr lang="en-US" dirty="0" err="1" smtClean="0">
                <a:solidFill>
                  <a:schemeClr val="bg1"/>
                </a:solidFill>
              </a:rPr>
              <a:t>crossmatch</a:t>
            </a:r>
            <a:r>
              <a:rPr lang="en-US" dirty="0" smtClean="0">
                <a:solidFill>
                  <a:schemeClr val="bg1"/>
                </a:solidFill>
              </a:rPr>
              <a:t> represents X-ray active subset of MCP all-surveyed.</a:t>
            </a:r>
          </a:p>
          <a:p>
            <a:pPr marL="285750" indent="-285750">
              <a:buFont typeface="Arial"/>
              <a:buChar char="•"/>
            </a:pPr>
            <a:r>
              <a:rPr lang="en-US" dirty="0" smtClean="0">
                <a:solidFill>
                  <a:schemeClr val="bg1"/>
                </a:solidFill>
              </a:rPr>
              <a:t>High maser detection rate suggests megamasers are more X-ray active than non-masers.</a:t>
            </a:r>
          </a:p>
          <a:p>
            <a:pPr marL="285750" indent="-285750">
              <a:buFont typeface="Arial"/>
              <a:buChar char="•"/>
            </a:pPr>
            <a:r>
              <a:rPr lang="en-US" dirty="0" smtClean="0">
                <a:solidFill>
                  <a:schemeClr val="bg1"/>
                </a:solidFill>
              </a:rPr>
              <a:t>Megamaser galaxies are increasingly active in harder X-rays.</a:t>
            </a:r>
          </a:p>
          <a:p>
            <a:pPr marL="285750" indent="-285750">
              <a:buFont typeface="Arial"/>
              <a:buChar char="•"/>
            </a:pPr>
            <a:endParaRPr lang="en-US" dirty="0">
              <a:solidFill>
                <a:schemeClr val="bg1"/>
              </a:solidFill>
            </a:endParaRPr>
          </a:p>
          <a:p>
            <a:pPr marL="285750" indent="-285750">
              <a:buFont typeface="Arial"/>
              <a:buChar char="•"/>
            </a:pPr>
            <a:r>
              <a:rPr lang="en-US" dirty="0" smtClean="0">
                <a:solidFill>
                  <a:schemeClr val="bg1"/>
                </a:solidFill>
              </a:rPr>
              <a:t>Among X-ray active sources, non-maser sources are more X-ray luminous than masers.</a:t>
            </a:r>
          </a:p>
          <a:p>
            <a:pPr marL="285750" indent="-285750">
              <a:buFont typeface="Arial"/>
              <a:buChar char="•"/>
            </a:pPr>
            <a:r>
              <a:rPr lang="en-US" dirty="0" smtClean="0">
                <a:solidFill>
                  <a:schemeClr val="bg1"/>
                </a:solidFill>
              </a:rPr>
              <a:t>Maser emission previously associated with obscuration.</a:t>
            </a:r>
          </a:p>
          <a:p>
            <a:pPr marL="285750" indent="-285750">
              <a:buFont typeface="Arial"/>
              <a:buChar char="•"/>
            </a:pPr>
            <a:r>
              <a:rPr lang="en-US" dirty="0" smtClean="0">
                <a:solidFill>
                  <a:schemeClr val="accent6"/>
                </a:solidFill>
              </a:rPr>
              <a:t>Lower intrinsic luminosities </a:t>
            </a:r>
            <a:r>
              <a:rPr lang="en-US" dirty="0" smtClean="0">
                <a:solidFill>
                  <a:srgbClr val="F79646"/>
                </a:solidFill>
              </a:rPr>
              <a:t>may represent X-ray obscuration, providing evidence for new constraint in </a:t>
            </a:r>
            <a:r>
              <a:rPr lang="en-US" dirty="0" err="1" smtClean="0">
                <a:solidFill>
                  <a:srgbClr val="F79646"/>
                </a:solidFill>
              </a:rPr>
              <a:t>megamaser</a:t>
            </a:r>
            <a:r>
              <a:rPr lang="en-US" dirty="0" smtClean="0">
                <a:solidFill>
                  <a:srgbClr val="F79646"/>
                </a:solidFill>
              </a:rPr>
              <a:t> search.</a:t>
            </a:r>
          </a:p>
        </p:txBody>
      </p:sp>
      <p:pic>
        <p:nvPicPr>
          <p:cNvPr id="5" name="Picture 4" descr="agnla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490" y="3375676"/>
            <a:ext cx="5151366" cy="3482323"/>
          </a:xfrm>
          <a:prstGeom prst="rect">
            <a:avLst/>
          </a:prstGeom>
        </p:spPr>
      </p:pic>
      <p:sp>
        <p:nvSpPr>
          <p:cNvPr id="7" name="Donut 6"/>
          <p:cNvSpPr/>
          <p:nvPr/>
        </p:nvSpPr>
        <p:spPr>
          <a:xfrm rot="20137802">
            <a:off x="3743298" y="5228292"/>
            <a:ext cx="1426766" cy="288292"/>
          </a:xfrm>
          <a:prstGeom prst="donut">
            <a:avLst>
              <a:gd name="adj" fmla="val 16732"/>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54058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ugc3789-jy-dist.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79840" y="2159004"/>
            <a:ext cx="6598713" cy="2797649"/>
          </a:xfrm>
          <a:prstGeom prst="rect">
            <a:avLst/>
          </a:prstGeom>
        </p:spPr>
      </p:pic>
      <p:pic>
        <p:nvPicPr>
          <p:cNvPr id="16" name="Picture 15" descr="ugc3789-rad-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259" y="2276704"/>
            <a:ext cx="3025271" cy="2953395"/>
          </a:xfrm>
          <a:prstGeom prst="rect">
            <a:avLst/>
          </a:prstGeom>
        </p:spPr>
      </p:pic>
      <p:sp>
        <p:nvSpPr>
          <p:cNvPr id="2" name="Title 1"/>
          <p:cNvSpPr>
            <a:spLocks noGrp="1"/>
          </p:cNvSpPr>
          <p:nvPr>
            <p:ph type="title"/>
          </p:nvPr>
        </p:nvSpPr>
        <p:spPr>
          <a:xfrm>
            <a:off x="266700" y="-56807"/>
            <a:ext cx="3461657" cy="681151"/>
          </a:xfrm>
        </p:spPr>
        <p:txBody>
          <a:bodyPr>
            <a:normAutofit fontScale="90000"/>
          </a:bodyPr>
          <a:lstStyle/>
          <a:p>
            <a:r>
              <a:rPr lang="en-US" dirty="0" smtClean="0"/>
              <a:t>Megamasers</a:t>
            </a:r>
            <a:endParaRPr lang="en-US" dirty="0"/>
          </a:p>
        </p:txBody>
      </p:sp>
      <p:pic>
        <p:nvPicPr>
          <p:cNvPr id="4" name="Picture 3" descr="microwav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461" y="284845"/>
            <a:ext cx="4910039" cy="1874159"/>
          </a:xfrm>
          <a:prstGeom prst="rect">
            <a:avLst/>
          </a:prstGeom>
        </p:spPr>
      </p:pic>
      <p:sp>
        <p:nvSpPr>
          <p:cNvPr id="5" name="TextBox 4"/>
          <p:cNvSpPr txBox="1"/>
          <p:nvPr/>
        </p:nvSpPr>
        <p:spPr>
          <a:xfrm>
            <a:off x="-74551" y="524558"/>
            <a:ext cx="4889500" cy="923330"/>
          </a:xfrm>
          <a:prstGeom prst="rect">
            <a:avLst/>
          </a:prstGeom>
          <a:noFill/>
        </p:spPr>
        <p:txBody>
          <a:bodyPr wrap="square" rtlCol="0">
            <a:spAutoFit/>
          </a:bodyPr>
          <a:lstStyle/>
          <a:p>
            <a:pPr marL="285750" indent="-285750">
              <a:buFont typeface="Arial"/>
              <a:buChar char="•"/>
            </a:pPr>
            <a:r>
              <a:rPr lang="en-US" dirty="0" smtClean="0"/>
              <a:t>Identified by 22 GHz microwave emission.</a:t>
            </a:r>
          </a:p>
          <a:p>
            <a:pPr marL="285750" indent="-285750">
              <a:buFont typeface="Arial"/>
              <a:buChar char="•"/>
            </a:pPr>
            <a:r>
              <a:rPr lang="en-US" dirty="0" smtClean="0"/>
              <a:t>4% of galaxies have </a:t>
            </a:r>
            <a:r>
              <a:rPr lang="en-US" dirty="0" err="1" smtClean="0"/>
              <a:t>megamaser</a:t>
            </a:r>
            <a:r>
              <a:rPr lang="en-US" dirty="0" smtClean="0"/>
              <a:t> emission.</a:t>
            </a:r>
          </a:p>
          <a:p>
            <a:pPr marL="285750" indent="-285750">
              <a:buFont typeface="Arial"/>
              <a:buChar char="•"/>
            </a:pPr>
            <a:r>
              <a:rPr lang="en-US" dirty="0" smtClean="0"/>
              <a:t>Only 20% of those 4% are in disk configuration.</a:t>
            </a:r>
            <a:endParaRPr lang="en-US" dirty="0"/>
          </a:p>
        </p:txBody>
      </p:sp>
      <p:pic>
        <p:nvPicPr>
          <p:cNvPr id="6" name="Picture 3" descr="C:\Users\Drew\Google Drive\jmu\astrores\su13\presentation\Image7.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572" y="1447888"/>
            <a:ext cx="4549128" cy="9651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8330" y="5249138"/>
            <a:ext cx="4394194" cy="954107"/>
          </a:xfrm>
          <a:prstGeom prst="rect">
            <a:avLst/>
          </a:prstGeom>
          <a:noFill/>
        </p:spPr>
        <p:txBody>
          <a:bodyPr wrap="square" rtlCol="0">
            <a:spAutoFit/>
          </a:bodyPr>
          <a:lstStyle/>
          <a:p>
            <a:r>
              <a:rPr lang="en-US" sz="2000" dirty="0" smtClean="0"/>
              <a:t>Cosmology</a:t>
            </a:r>
          </a:p>
          <a:p>
            <a:pPr marL="285750" indent="-285750">
              <a:buFont typeface="Arial"/>
              <a:buChar char="•"/>
            </a:pPr>
            <a:r>
              <a:rPr lang="en-US" dirty="0" smtClean="0"/>
              <a:t>Directly calculate extragalactic distances.</a:t>
            </a:r>
          </a:p>
          <a:p>
            <a:pPr marL="285750" indent="-285750">
              <a:buFont typeface="Arial"/>
              <a:buChar char="•"/>
            </a:pPr>
            <a:r>
              <a:rPr lang="en-US" dirty="0" smtClean="0"/>
              <a:t>Hubble Constant</a:t>
            </a:r>
            <a:endParaRPr lang="en-US" dirty="0"/>
          </a:p>
        </p:txBody>
      </p:sp>
      <p:sp>
        <p:nvSpPr>
          <p:cNvPr id="9" name="TextBox 8"/>
          <p:cNvSpPr txBox="1"/>
          <p:nvPr/>
        </p:nvSpPr>
        <p:spPr>
          <a:xfrm>
            <a:off x="4814949" y="5230099"/>
            <a:ext cx="4304469" cy="677108"/>
          </a:xfrm>
          <a:prstGeom prst="rect">
            <a:avLst/>
          </a:prstGeom>
          <a:noFill/>
        </p:spPr>
        <p:txBody>
          <a:bodyPr wrap="square" rtlCol="0">
            <a:spAutoFit/>
          </a:bodyPr>
          <a:lstStyle/>
          <a:p>
            <a:r>
              <a:rPr lang="en-US" sz="2000" dirty="0" smtClean="0"/>
              <a:t>Supermassive Black Hole</a:t>
            </a:r>
          </a:p>
          <a:p>
            <a:pPr marL="285750" indent="-285750">
              <a:buFont typeface="Arial"/>
              <a:buChar char="•"/>
            </a:pPr>
            <a:r>
              <a:rPr lang="en-US" dirty="0" smtClean="0"/>
              <a:t>Most accurate measurement for </a:t>
            </a:r>
            <a:r>
              <a:rPr lang="en-US" dirty="0"/>
              <a:t>mass</a:t>
            </a:r>
          </a:p>
        </p:txBody>
      </p:sp>
    </p:spTree>
    <p:extLst>
      <p:ext uri="{BB962C8B-B14F-4D97-AF65-F5344CB8AC3E}">
        <p14:creationId xmlns:p14="http://schemas.microsoft.com/office/powerpoint/2010/main" val="773880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08146" y="374389"/>
            <a:ext cx="8481369" cy="44655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800" dirty="0" smtClean="0"/>
              <a:t>Microwave Amplification by Stimulated Emission of Radiation</a:t>
            </a:r>
          </a:p>
          <a:p>
            <a:pPr marL="0" indent="0">
              <a:buFont typeface="Arial"/>
              <a:buNone/>
            </a:pPr>
            <a:endParaRPr lang="en-US" sz="1800" dirty="0"/>
          </a:p>
        </p:txBody>
      </p:sp>
      <p:sp>
        <p:nvSpPr>
          <p:cNvPr id="6" name="Title 1"/>
          <p:cNvSpPr txBox="1">
            <a:spLocks/>
          </p:cNvSpPr>
          <p:nvPr/>
        </p:nvSpPr>
        <p:spPr>
          <a:xfrm>
            <a:off x="3576012" y="0"/>
            <a:ext cx="1951942" cy="597667"/>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MASER</a:t>
            </a:r>
            <a:endParaRPr lang="en-US" dirty="0"/>
          </a:p>
        </p:txBody>
      </p:sp>
      <p:pic>
        <p:nvPicPr>
          <p:cNvPr id="9" name="Picture 8" descr="3-states_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41" y="656827"/>
            <a:ext cx="3541889" cy="2479322"/>
          </a:xfrm>
          <a:prstGeom prst="rect">
            <a:avLst/>
          </a:prstGeom>
        </p:spPr>
      </p:pic>
      <p:pic>
        <p:nvPicPr>
          <p:cNvPr id="10" name="Picture 9" descr="240px-Falsevacuum.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770468"/>
            <a:ext cx="3048000" cy="2489200"/>
          </a:xfrm>
          <a:prstGeom prst="rect">
            <a:avLst/>
          </a:prstGeom>
        </p:spPr>
      </p:pic>
      <p:sp>
        <p:nvSpPr>
          <p:cNvPr id="12" name="Rectangle 11"/>
          <p:cNvSpPr/>
          <p:nvPr/>
        </p:nvSpPr>
        <p:spPr>
          <a:xfrm>
            <a:off x="4953001" y="2986853"/>
            <a:ext cx="2666999" cy="36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914323" y="2951483"/>
            <a:ext cx="1428596" cy="369332"/>
          </a:xfrm>
          <a:prstGeom prst="rect">
            <a:avLst/>
          </a:prstGeom>
          <a:noFill/>
        </p:spPr>
        <p:txBody>
          <a:bodyPr wrap="none" rtlCol="0">
            <a:spAutoFit/>
          </a:bodyPr>
          <a:lstStyle/>
          <a:p>
            <a:r>
              <a:rPr lang="en-US" dirty="0" err="1" smtClean="0"/>
              <a:t>Metastability</a:t>
            </a:r>
            <a:endParaRPr lang="en-US" dirty="0"/>
          </a:p>
        </p:txBody>
      </p:sp>
      <p:sp>
        <p:nvSpPr>
          <p:cNvPr id="14" name="TextBox 13"/>
          <p:cNvSpPr txBox="1"/>
          <p:nvPr/>
        </p:nvSpPr>
        <p:spPr>
          <a:xfrm>
            <a:off x="696148" y="2951483"/>
            <a:ext cx="7093186" cy="1200329"/>
          </a:xfrm>
          <a:prstGeom prst="rect">
            <a:avLst/>
          </a:prstGeom>
          <a:noFill/>
        </p:spPr>
        <p:txBody>
          <a:bodyPr wrap="square" rtlCol="0">
            <a:spAutoFit/>
          </a:bodyPr>
          <a:lstStyle/>
          <a:p>
            <a:pPr algn="ctr"/>
            <a:r>
              <a:rPr lang="en-US" dirty="0" smtClean="0"/>
              <a:t>Masing process</a:t>
            </a:r>
          </a:p>
          <a:p>
            <a:pPr marL="342900" indent="-342900">
              <a:buAutoNum type="arabicPeriod"/>
            </a:pPr>
            <a:r>
              <a:rPr lang="en-US" dirty="0" smtClean="0"/>
              <a:t>Population inversion to a metastable excited state</a:t>
            </a:r>
          </a:p>
          <a:p>
            <a:pPr marL="342900" indent="-342900">
              <a:buAutoNum type="arabicPeriod"/>
            </a:pPr>
            <a:r>
              <a:rPr lang="en-US" dirty="0" smtClean="0">
                <a:solidFill>
                  <a:schemeClr val="accent2"/>
                </a:solidFill>
              </a:rPr>
              <a:t>H</a:t>
            </a:r>
            <a:r>
              <a:rPr lang="en-US" baseline="-25000" dirty="0" smtClean="0">
                <a:solidFill>
                  <a:schemeClr val="accent2"/>
                </a:solidFill>
              </a:rPr>
              <a:t>2</a:t>
            </a:r>
            <a:r>
              <a:rPr lang="en-US" dirty="0" smtClean="0">
                <a:solidFill>
                  <a:schemeClr val="accent2"/>
                </a:solidFill>
              </a:rPr>
              <a:t>O molecule de-excites: radiate 22 GHz photon</a:t>
            </a:r>
          </a:p>
          <a:p>
            <a:pPr marL="342900" indent="-342900">
              <a:buAutoNum type="arabicPeriod"/>
            </a:pPr>
            <a:r>
              <a:rPr lang="en-US" dirty="0">
                <a:solidFill>
                  <a:schemeClr val="accent3"/>
                </a:solidFill>
              </a:rPr>
              <a:t>P</a:t>
            </a:r>
            <a:r>
              <a:rPr lang="en-US" dirty="0" smtClean="0">
                <a:solidFill>
                  <a:schemeClr val="accent3"/>
                </a:solidFill>
              </a:rPr>
              <a:t>hoton stimulates de-excitation 22 GHz emission from other molecule</a:t>
            </a:r>
            <a:endParaRPr lang="en-US" dirty="0">
              <a:solidFill>
                <a:schemeClr val="accent3"/>
              </a:solidFill>
            </a:endParaRPr>
          </a:p>
        </p:txBody>
      </p:sp>
      <p:pic>
        <p:nvPicPr>
          <p:cNvPr id="3" name="Picture 2" descr="spontaneous_stimula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431" y="4238916"/>
            <a:ext cx="6980903" cy="2619083"/>
          </a:xfrm>
          <a:prstGeom prst="rect">
            <a:avLst/>
          </a:prstGeom>
        </p:spPr>
      </p:pic>
    </p:spTree>
    <p:extLst>
      <p:ext uri="{BB962C8B-B14F-4D97-AF65-F5344CB8AC3E}">
        <p14:creationId xmlns:p14="http://schemas.microsoft.com/office/powerpoint/2010/main" val="15009443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125" y="0"/>
            <a:ext cx="6927615" cy="611481"/>
          </a:xfrm>
        </p:spPr>
        <p:txBody>
          <a:bodyPr>
            <a:noAutofit/>
          </a:bodyPr>
          <a:lstStyle/>
          <a:p>
            <a:r>
              <a:rPr lang="en-US" sz="3600" dirty="0" smtClean="0"/>
              <a:t>Masing Conditions in Megamasers</a:t>
            </a:r>
            <a:endParaRPr lang="en-US" sz="3600" dirty="0"/>
          </a:p>
        </p:txBody>
      </p:sp>
      <p:sp>
        <p:nvSpPr>
          <p:cNvPr id="4" name="TextBox 3"/>
          <p:cNvSpPr txBox="1"/>
          <p:nvPr/>
        </p:nvSpPr>
        <p:spPr>
          <a:xfrm>
            <a:off x="5547822" y="791413"/>
            <a:ext cx="3786678" cy="5632312"/>
          </a:xfrm>
          <a:prstGeom prst="rect">
            <a:avLst/>
          </a:prstGeom>
          <a:noFill/>
        </p:spPr>
        <p:txBody>
          <a:bodyPr wrap="square" rtlCol="0">
            <a:spAutoFit/>
          </a:bodyPr>
          <a:lstStyle/>
          <a:p>
            <a:r>
              <a:rPr lang="en-US" dirty="0" smtClean="0"/>
              <a:t>- Active Galactic Nucleus (AGN): Central supermassive black hole with active accretion.</a:t>
            </a:r>
          </a:p>
          <a:p>
            <a:r>
              <a:rPr lang="en-US" dirty="0" smtClean="0"/>
              <a:t>- X-ray emission from accretion disk heats surrounding clouds of gas.</a:t>
            </a:r>
          </a:p>
          <a:p>
            <a:r>
              <a:rPr lang="en-US" dirty="0" smtClean="0"/>
              <a:t>- This heat provides energy to create population inversion required for maser emission.</a:t>
            </a:r>
          </a:p>
          <a:p>
            <a:endParaRPr lang="en-US" dirty="0"/>
          </a:p>
          <a:p>
            <a:r>
              <a:rPr lang="en-US" dirty="0" smtClean="0">
                <a:solidFill>
                  <a:srgbClr val="000000"/>
                </a:solidFill>
              </a:rPr>
              <a:t>H</a:t>
            </a:r>
            <a:r>
              <a:rPr lang="en-US" baseline="-25000" dirty="0" smtClean="0">
                <a:solidFill>
                  <a:srgbClr val="000000"/>
                </a:solidFill>
              </a:rPr>
              <a:t>2</a:t>
            </a:r>
            <a:r>
              <a:rPr lang="en-US" dirty="0" smtClean="0">
                <a:solidFill>
                  <a:srgbClr val="000000"/>
                </a:solidFill>
              </a:rPr>
              <a:t>O</a:t>
            </a:r>
            <a:r>
              <a:rPr lang="en-US" dirty="0" smtClean="0">
                <a:solidFill>
                  <a:schemeClr val="accent1"/>
                </a:solidFill>
              </a:rPr>
              <a:t> </a:t>
            </a:r>
            <a:r>
              <a:rPr lang="en-US" dirty="0" smtClean="0"/>
              <a:t>Maser Requirements:</a:t>
            </a:r>
          </a:p>
          <a:p>
            <a:r>
              <a:rPr lang="en-US" dirty="0" smtClean="0">
                <a:solidFill>
                  <a:schemeClr val="accent3"/>
                </a:solidFill>
              </a:rPr>
              <a:t>- Cool enough </a:t>
            </a:r>
            <a:r>
              <a:rPr lang="en-US" dirty="0" smtClean="0"/>
              <a:t>to</a:t>
            </a:r>
            <a:r>
              <a:rPr lang="en-US" dirty="0" smtClean="0">
                <a:solidFill>
                  <a:schemeClr val="accent3"/>
                </a:solidFill>
              </a:rPr>
              <a:t> </a:t>
            </a:r>
            <a:r>
              <a:rPr lang="en-US" dirty="0" smtClean="0">
                <a:solidFill>
                  <a:srgbClr val="4F81BD"/>
                </a:solidFill>
              </a:rPr>
              <a:t>form molecules</a:t>
            </a:r>
          </a:p>
          <a:p>
            <a:r>
              <a:rPr lang="en-US" dirty="0" smtClean="0">
                <a:solidFill>
                  <a:schemeClr val="accent3"/>
                </a:solidFill>
              </a:rPr>
              <a:t>- Warm enough </a:t>
            </a:r>
            <a:r>
              <a:rPr lang="en-US" dirty="0" smtClean="0">
                <a:solidFill>
                  <a:srgbClr val="000000"/>
                </a:solidFill>
              </a:rPr>
              <a:t>for</a:t>
            </a:r>
            <a:r>
              <a:rPr lang="en-US" dirty="0" smtClean="0">
                <a:solidFill>
                  <a:schemeClr val="accent3"/>
                </a:solidFill>
              </a:rPr>
              <a:t> </a:t>
            </a:r>
            <a:r>
              <a:rPr lang="en-US" dirty="0" smtClean="0">
                <a:solidFill>
                  <a:srgbClr val="F79646"/>
                </a:solidFill>
              </a:rPr>
              <a:t>population inversion.</a:t>
            </a:r>
          </a:p>
          <a:p>
            <a:r>
              <a:rPr lang="en-US" dirty="0" smtClean="0">
                <a:solidFill>
                  <a:schemeClr val="accent1"/>
                </a:solidFill>
              </a:rPr>
              <a:t>- High abundance of H</a:t>
            </a:r>
            <a:r>
              <a:rPr lang="en-US" baseline="-25000" dirty="0" smtClean="0">
                <a:solidFill>
                  <a:schemeClr val="accent1"/>
                </a:solidFill>
              </a:rPr>
              <a:t>2</a:t>
            </a:r>
            <a:r>
              <a:rPr lang="en-US" dirty="0" smtClean="0">
                <a:solidFill>
                  <a:schemeClr val="accent1"/>
                </a:solidFill>
              </a:rPr>
              <a:t>O</a:t>
            </a:r>
          </a:p>
          <a:p>
            <a:endParaRPr lang="en-US" dirty="0" smtClean="0"/>
          </a:p>
          <a:p>
            <a:r>
              <a:rPr lang="en-US" dirty="0" smtClean="0">
                <a:solidFill>
                  <a:srgbClr val="F79646"/>
                </a:solidFill>
              </a:rPr>
              <a:t>Non-masing zones</a:t>
            </a:r>
            <a:r>
              <a:rPr lang="en-US" dirty="0"/>
              <a:t>:</a:t>
            </a:r>
            <a:endParaRPr lang="en-US" dirty="0" smtClean="0">
              <a:solidFill>
                <a:srgbClr val="F79646"/>
              </a:solidFill>
            </a:endParaRPr>
          </a:p>
          <a:p>
            <a:r>
              <a:rPr lang="en-US" dirty="0" smtClean="0"/>
              <a:t>-</a:t>
            </a:r>
            <a:r>
              <a:rPr lang="en-US" dirty="0" smtClean="0">
                <a:solidFill>
                  <a:srgbClr val="000000"/>
                </a:solidFill>
              </a:rPr>
              <a:t>Inner area </a:t>
            </a:r>
            <a:r>
              <a:rPr lang="en-US" dirty="0" smtClean="0">
                <a:solidFill>
                  <a:srgbClr val="9BBB59"/>
                </a:solidFill>
              </a:rPr>
              <a:t>too hot</a:t>
            </a:r>
            <a:r>
              <a:rPr lang="en-US" dirty="0" smtClean="0"/>
              <a:t>: </a:t>
            </a:r>
            <a:r>
              <a:rPr lang="en-US" dirty="0">
                <a:solidFill>
                  <a:schemeClr val="accent1"/>
                </a:solidFill>
              </a:rPr>
              <a:t>A</a:t>
            </a:r>
            <a:r>
              <a:rPr lang="en-US" dirty="0" smtClean="0">
                <a:solidFill>
                  <a:schemeClr val="accent1"/>
                </a:solidFill>
              </a:rPr>
              <a:t>toms only.</a:t>
            </a:r>
            <a:endParaRPr lang="en-US" dirty="0">
              <a:solidFill>
                <a:schemeClr val="accent1"/>
              </a:solidFill>
            </a:endParaRPr>
          </a:p>
          <a:p>
            <a:r>
              <a:rPr lang="en-US" dirty="0" smtClean="0"/>
              <a:t>-</a:t>
            </a:r>
            <a:r>
              <a:rPr lang="en-US" dirty="0" smtClean="0">
                <a:solidFill>
                  <a:srgbClr val="000000"/>
                </a:solidFill>
              </a:rPr>
              <a:t>Outer area </a:t>
            </a:r>
            <a:r>
              <a:rPr lang="en-US" dirty="0" smtClean="0">
                <a:solidFill>
                  <a:srgbClr val="9BBB59"/>
                </a:solidFill>
              </a:rPr>
              <a:t>too cool</a:t>
            </a:r>
            <a:r>
              <a:rPr lang="en-US" dirty="0" smtClean="0"/>
              <a:t>: </a:t>
            </a:r>
            <a:r>
              <a:rPr lang="en-US" dirty="0" smtClean="0">
                <a:solidFill>
                  <a:srgbClr val="F79646"/>
                </a:solidFill>
              </a:rPr>
              <a:t>Quenched</a:t>
            </a:r>
            <a:r>
              <a:rPr lang="en-US" dirty="0"/>
              <a:t>.</a:t>
            </a:r>
            <a:endParaRPr lang="en-US" dirty="0" smtClean="0"/>
          </a:p>
          <a:p>
            <a:r>
              <a:rPr lang="en-US" dirty="0" smtClean="0"/>
              <a:t>-Through radiative trapping, outer area insulates middle masing area</a:t>
            </a:r>
          </a:p>
        </p:txBody>
      </p:sp>
      <p:pic>
        <p:nvPicPr>
          <p:cNvPr id="6" name="Picture 5" descr="neufe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16" y="1787346"/>
            <a:ext cx="4277807" cy="4958156"/>
          </a:xfrm>
          <a:prstGeom prst="rect">
            <a:avLst/>
          </a:prstGeom>
        </p:spPr>
      </p:pic>
      <p:sp>
        <p:nvSpPr>
          <p:cNvPr id="8" name="TextBox 7"/>
          <p:cNvSpPr txBox="1"/>
          <p:nvPr/>
        </p:nvSpPr>
        <p:spPr>
          <a:xfrm>
            <a:off x="0" y="2305890"/>
            <a:ext cx="1448739" cy="3693319"/>
          </a:xfrm>
          <a:prstGeom prst="rect">
            <a:avLst/>
          </a:prstGeom>
          <a:noFill/>
        </p:spPr>
        <p:txBody>
          <a:bodyPr wrap="square" rtlCol="0">
            <a:spAutoFit/>
          </a:bodyPr>
          <a:lstStyle/>
          <a:p>
            <a:pPr algn="ctr"/>
            <a:r>
              <a:rPr lang="en-US" dirty="0" smtClean="0">
                <a:solidFill>
                  <a:schemeClr val="accent3"/>
                </a:solidFill>
              </a:rPr>
              <a:t>Temperature</a:t>
            </a:r>
          </a:p>
          <a:p>
            <a:pPr algn="ctr"/>
            <a:endParaRPr lang="en-US" dirty="0" smtClean="0"/>
          </a:p>
          <a:p>
            <a:pPr algn="ctr"/>
            <a:endParaRPr lang="en-US" dirty="0"/>
          </a:p>
          <a:p>
            <a:pPr algn="ctr"/>
            <a:endParaRPr lang="en-US" dirty="0" smtClean="0"/>
          </a:p>
          <a:p>
            <a:pPr algn="ctr"/>
            <a:endParaRPr lang="en-US" dirty="0" smtClean="0"/>
          </a:p>
          <a:p>
            <a:pPr algn="ctr"/>
            <a:r>
              <a:rPr lang="en-US" dirty="0" smtClean="0">
                <a:solidFill>
                  <a:schemeClr val="accent1"/>
                </a:solidFill>
              </a:rPr>
              <a:t>H2O</a:t>
            </a:r>
          </a:p>
          <a:p>
            <a:pPr algn="ctr"/>
            <a:r>
              <a:rPr lang="en-US" dirty="0" smtClean="0">
                <a:solidFill>
                  <a:schemeClr val="accent1"/>
                </a:solidFill>
              </a:rPr>
              <a:t>Abundance</a:t>
            </a:r>
          </a:p>
          <a:p>
            <a:pPr algn="ctr"/>
            <a:endParaRPr lang="en-US" dirty="0"/>
          </a:p>
          <a:p>
            <a:pPr algn="ctr"/>
            <a:endParaRPr lang="en-US" dirty="0" smtClean="0"/>
          </a:p>
          <a:p>
            <a:pPr algn="ctr"/>
            <a:endParaRPr lang="en-US" dirty="0" smtClean="0"/>
          </a:p>
          <a:p>
            <a:pPr algn="ctr"/>
            <a:endParaRPr lang="en-US" dirty="0"/>
          </a:p>
          <a:p>
            <a:pPr algn="ctr"/>
            <a:r>
              <a:rPr lang="en-US" dirty="0" smtClean="0">
                <a:solidFill>
                  <a:schemeClr val="accent6"/>
                </a:solidFill>
              </a:rPr>
              <a:t>Maser</a:t>
            </a:r>
          </a:p>
          <a:p>
            <a:pPr algn="ctr"/>
            <a:r>
              <a:rPr lang="en-US" dirty="0" smtClean="0">
                <a:solidFill>
                  <a:schemeClr val="accent6"/>
                </a:solidFill>
              </a:rPr>
              <a:t>Emission</a:t>
            </a:r>
            <a:endParaRPr lang="en-US" dirty="0">
              <a:solidFill>
                <a:schemeClr val="accent6"/>
              </a:solidFill>
            </a:endParaRPr>
          </a:p>
        </p:txBody>
      </p:sp>
      <p:sp>
        <p:nvSpPr>
          <p:cNvPr id="9" name="TextBox 8"/>
          <p:cNvSpPr txBox="1"/>
          <p:nvPr/>
        </p:nvSpPr>
        <p:spPr>
          <a:xfrm>
            <a:off x="1920791" y="6546849"/>
            <a:ext cx="1377300" cy="276999"/>
          </a:xfrm>
          <a:prstGeom prst="rect">
            <a:avLst/>
          </a:prstGeom>
          <a:noFill/>
        </p:spPr>
        <p:txBody>
          <a:bodyPr wrap="none" rtlCol="0">
            <a:spAutoFit/>
          </a:bodyPr>
          <a:lstStyle/>
          <a:p>
            <a:r>
              <a:rPr lang="en-US" sz="1200" dirty="0" smtClean="0"/>
              <a:t>Neufeld et al. 1994</a:t>
            </a:r>
            <a:endParaRPr lang="en-US" sz="1200" dirty="0"/>
          </a:p>
        </p:txBody>
      </p:sp>
      <p:pic>
        <p:nvPicPr>
          <p:cNvPr id="12" name="Picture 11" descr="agnflat.png"/>
          <p:cNvPicPr>
            <a:picLocks noChangeAspect="1"/>
          </p:cNvPicPr>
          <p:nvPr/>
        </p:nvPicPr>
        <p:blipFill rotWithShape="1">
          <a:blip r:embed="rId4">
            <a:extLst>
              <a:ext uri="{28A0092B-C50C-407E-A947-70E740481C1C}">
                <a14:useLocalDpi xmlns:a14="http://schemas.microsoft.com/office/drawing/2010/main" val="0"/>
              </a:ext>
            </a:extLst>
          </a:blip>
          <a:srcRect l="26681" t="9255" r="5110" b="34390"/>
          <a:stretch/>
        </p:blipFill>
        <p:spPr>
          <a:xfrm>
            <a:off x="1152093" y="634996"/>
            <a:ext cx="4395729" cy="1188634"/>
          </a:xfrm>
          <a:prstGeom prst="rect">
            <a:avLst/>
          </a:prstGeom>
        </p:spPr>
      </p:pic>
      <p:sp>
        <p:nvSpPr>
          <p:cNvPr id="13" name="Donut 12"/>
          <p:cNvSpPr/>
          <p:nvPr/>
        </p:nvSpPr>
        <p:spPr>
          <a:xfrm>
            <a:off x="698500" y="1043543"/>
            <a:ext cx="3800929" cy="616529"/>
          </a:xfrm>
          <a:prstGeom prst="donut">
            <a:avLst>
              <a:gd name="adj" fmla="val 26409"/>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a:off x="1260944" y="1161145"/>
            <a:ext cx="2567199" cy="373740"/>
          </a:xfrm>
          <a:prstGeom prst="donut">
            <a:avLst>
              <a:gd name="adj" fmla="val 8756"/>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3828143" y="1208318"/>
            <a:ext cx="462643" cy="272141"/>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946072" y="1308102"/>
            <a:ext cx="462643" cy="105228"/>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flipH="1">
            <a:off x="3392714" y="1289960"/>
            <a:ext cx="644071" cy="226783"/>
          </a:xfrm>
          <a:prstGeom prst="r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p:cNvSpPr/>
          <p:nvPr/>
        </p:nvSpPr>
        <p:spPr>
          <a:xfrm flipH="1" flipV="1">
            <a:off x="3374571" y="1188360"/>
            <a:ext cx="616857" cy="185058"/>
          </a:xfrm>
          <a:prstGeom prst="r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Triangle 21"/>
          <p:cNvSpPr/>
          <p:nvPr/>
        </p:nvSpPr>
        <p:spPr>
          <a:xfrm>
            <a:off x="1004275" y="1308102"/>
            <a:ext cx="795602" cy="226783"/>
          </a:xfrm>
          <a:prstGeom prst="r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Triangle 22"/>
          <p:cNvSpPr/>
          <p:nvPr/>
        </p:nvSpPr>
        <p:spPr>
          <a:xfrm flipV="1">
            <a:off x="958918" y="1206502"/>
            <a:ext cx="761985" cy="185058"/>
          </a:xfrm>
          <a:prstGeom prst="r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825516" y="1199247"/>
            <a:ext cx="462643" cy="272141"/>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2873" y="889004"/>
            <a:ext cx="789220" cy="8983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5813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descr="agnla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81" y="-313353"/>
            <a:ext cx="5272826" cy="3564430"/>
          </a:xfrm>
          <a:prstGeom prst="rect">
            <a:avLst/>
          </a:prstGeom>
        </p:spPr>
      </p:pic>
      <p:sp>
        <p:nvSpPr>
          <p:cNvPr id="2" name="Title 1"/>
          <p:cNvSpPr>
            <a:spLocks noGrp="1"/>
          </p:cNvSpPr>
          <p:nvPr>
            <p:ph type="title"/>
          </p:nvPr>
        </p:nvSpPr>
        <p:spPr>
          <a:xfrm>
            <a:off x="2779486" y="-150472"/>
            <a:ext cx="3461657" cy="850219"/>
          </a:xfrm>
        </p:spPr>
        <p:txBody>
          <a:bodyPr/>
          <a:lstStyle/>
          <a:p>
            <a:r>
              <a:rPr lang="en-US" dirty="0" smtClean="0">
                <a:solidFill>
                  <a:srgbClr val="FFFFFF"/>
                </a:solidFill>
              </a:rPr>
              <a:t>Obscuration</a:t>
            </a:r>
            <a:endParaRPr lang="en-US" dirty="0">
              <a:solidFill>
                <a:srgbClr val="FFFFFF"/>
              </a:solidFill>
            </a:endParaRPr>
          </a:p>
        </p:txBody>
      </p:sp>
      <p:sp>
        <p:nvSpPr>
          <p:cNvPr id="10" name="TextBox 9"/>
          <p:cNvSpPr txBox="1"/>
          <p:nvPr/>
        </p:nvSpPr>
        <p:spPr>
          <a:xfrm>
            <a:off x="4998358" y="545532"/>
            <a:ext cx="4145642" cy="923330"/>
          </a:xfrm>
          <a:prstGeom prst="rect">
            <a:avLst/>
          </a:prstGeom>
          <a:noFill/>
        </p:spPr>
        <p:txBody>
          <a:bodyPr wrap="square" rtlCol="0">
            <a:spAutoFit/>
          </a:bodyPr>
          <a:lstStyle/>
          <a:p>
            <a:r>
              <a:rPr lang="en-US" dirty="0">
                <a:solidFill>
                  <a:srgbClr val="FFFFFF"/>
                </a:solidFill>
              </a:rPr>
              <a:t>Column Density (N</a:t>
            </a:r>
            <a:r>
              <a:rPr lang="en-US" baseline="-25000" dirty="0">
                <a:solidFill>
                  <a:srgbClr val="FFFFFF"/>
                </a:solidFill>
              </a:rPr>
              <a:t>H</a:t>
            </a:r>
            <a:r>
              <a:rPr lang="en-US" dirty="0">
                <a:solidFill>
                  <a:srgbClr val="FFFFFF"/>
                </a:solidFill>
              </a:rPr>
              <a:t>): </a:t>
            </a:r>
            <a:r>
              <a:rPr lang="en-US" dirty="0" smtClean="0">
                <a:solidFill>
                  <a:srgbClr val="FFFFFF"/>
                </a:solidFill>
              </a:rPr>
              <a:t>Density of Hydrogen atoms along the line of sight.</a:t>
            </a:r>
            <a:endParaRPr lang="en-US" dirty="0">
              <a:solidFill>
                <a:srgbClr val="FFFFFF"/>
              </a:solidFill>
            </a:endParaRPr>
          </a:p>
          <a:p>
            <a:endParaRPr lang="en-US" dirty="0">
              <a:solidFill>
                <a:srgbClr val="FFFFFF"/>
              </a:solidFill>
            </a:endParaRPr>
          </a:p>
        </p:txBody>
      </p:sp>
      <p:sp>
        <p:nvSpPr>
          <p:cNvPr id="11" name="TextBox 10"/>
          <p:cNvSpPr txBox="1"/>
          <p:nvPr/>
        </p:nvSpPr>
        <p:spPr>
          <a:xfrm>
            <a:off x="3492500" y="1329823"/>
            <a:ext cx="5462178" cy="646331"/>
          </a:xfrm>
          <a:prstGeom prst="rect">
            <a:avLst/>
          </a:prstGeom>
          <a:noFill/>
        </p:spPr>
        <p:txBody>
          <a:bodyPr wrap="square" rtlCol="0">
            <a:spAutoFit/>
          </a:bodyPr>
          <a:lstStyle/>
          <a:p>
            <a:r>
              <a:rPr lang="en-US" dirty="0" smtClean="0">
                <a:solidFill>
                  <a:srgbClr val="FFFFFF"/>
                </a:solidFill>
              </a:rPr>
              <a:t>- Intrinsic N</a:t>
            </a:r>
            <a:r>
              <a:rPr lang="en-US" baseline="-25000" dirty="0" smtClean="0">
                <a:solidFill>
                  <a:srgbClr val="FFFFFF"/>
                </a:solidFill>
              </a:rPr>
              <a:t>H</a:t>
            </a:r>
            <a:r>
              <a:rPr lang="en-US" dirty="0" smtClean="0">
                <a:solidFill>
                  <a:srgbClr val="FFFFFF"/>
                </a:solidFill>
              </a:rPr>
              <a:t>: Column density inherent to object viewed</a:t>
            </a:r>
          </a:p>
          <a:p>
            <a:r>
              <a:rPr lang="en-US" dirty="0" smtClean="0">
                <a:solidFill>
                  <a:srgbClr val="FFFFFF"/>
                </a:solidFill>
              </a:rPr>
              <a:t>- Galactic </a:t>
            </a:r>
            <a:r>
              <a:rPr lang="en-US" dirty="0">
                <a:solidFill>
                  <a:srgbClr val="FFFFFF"/>
                </a:solidFill>
              </a:rPr>
              <a:t>N</a:t>
            </a:r>
            <a:r>
              <a:rPr lang="en-US" baseline="-25000" dirty="0">
                <a:solidFill>
                  <a:srgbClr val="FFFFFF"/>
                </a:solidFill>
              </a:rPr>
              <a:t>H</a:t>
            </a:r>
            <a:r>
              <a:rPr lang="en-US" dirty="0" smtClean="0">
                <a:solidFill>
                  <a:srgbClr val="FFFFFF"/>
                </a:solidFill>
              </a:rPr>
              <a:t>: Column density within Milky Way</a:t>
            </a:r>
            <a:endParaRPr lang="en-US" dirty="0">
              <a:solidFill>
                <a:srgbClr val="FFFFFF"/>
              </a:solidFill>
            </a:endParaRPr>
          </a:p>
        </p:txBody>
      </p:sp>
      <p:sp>
        <p:nvSpPr>
          <p:cNvPr id="12" name="TextBox 11"/>
          <p:cNvSpPr txBox="1"/>
          <p:nvPr/>
        </p:nvSpPr>
        <p:spPr>
          <a:xfrm>
            <a:off x="2594428" y="2027885"/>
            <a:ext cx="6431643" cy="646331"/>
          </a:xfrm>
          <a:prstGeom prst="rect">
            <a:avLst/>
          </a:prstGeom>
          <a:noFill/>
        </p:spPr>
        <p:txBody>
          <a:bodyPr wrap="square" rtlCol="0">
            <a:spAutoFit/>
          </a:bodyPr>
          <a:lstStyle/>
          <a:p>
            <a:r>
              <a:rPr lang="en-US" dirty="0" smtClean="0">
                <a:solidFill>
                  <a:srgbClr val="FFFFFF"/>
                </a:solidFill>
              </a:rPr>
              <a:t>- Torus around accretion disk obscures X-ray emission (intrinsic </a:t>
            </a:r>
            <a:r>
              <a:rPr lang="en-US" dirty="0">
                <a:solidFill>
                  <a:srgbClr val="FFFFFF"/>
                </a:solidFill>
              </a:rPr>
              <a:t>N</a:t>
            </a:r>
            <a:r>
              <a:rPr lang="en-US" baseline="-25000" dirty="0">
                <a:solidFill>
                  <a:srgbClr val="FFFFFF"/>
                </a:solidFill>
              </a:rPr>
              <a:t>H</a:t>
            </a:r>
            <a:r>
              <a:rPr lang="en-US" dirty="0" smtClean="0">
                <a:solidFill>
                  <a:srgbClr val="FFFFFF"/>
                </a:solidFill>
              </a:rPr>
              <a:t>)</a:t>
            </a:r>
          </a:p>
          <a:p>
            <a:r>
              <a:rPr lang="en-US" dirty="0" smtClean="0">
                <a:solidFill>
                  <a:srgbClr val="FFFFFF"/>
                </a:solidFill>
              </a:rPr>
              <a:t>- Differing levels of obscuration depending upon angle viewed </a:t>
            </a:r>
            <a:endParaRPr lang="en-US" dirty="0">
              <a:solidFill>
                <a:srgbClr val="FFFFFF"/>
              </a:solidFill>
            </a:endParaRPr>
          </a:p>
        </p:txBody>
      </p:sp>
      <p:pic>
        <p:nvPicPr>
          <p:cNvPr id="14" name="Picture 13" descr="Screen Shot 2013-07-31 at 2.5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82408"/>
            <a:ext cx="4807931" cy="2330450"/>
          </a:xfrm>
          <a:prstGeom prst="rect">
            <a:avLst/>
          </a:prstGeom>
        </p:spPr>
      </p:pic>
      <p:pic>
        <p:nvPicPr>
          <p:cNvPr id="15" name="Picture 14" descr="masernh 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439" y="3311071"/>
            <a:ext cx="4704561" cy="3546929"/>
          </a:xfrm>
          <a:prstGeom prst="rect">
            <a:avLst/>
          </a:prstGeom>
        </p:spPr>
      </p:pic>
      <p:sp>
        <p:nvSpPr>
          <p:cNvPr id="16" name="TextBox 15"/>
          <p:cNvSpPr txBox="1"/>
          <p:nvPr/>
        </p:nvSpPr>
        <p:spPr>
          <a:xfrm>
            <a:off x="1368607" y="2908958"/>
            <a:ext cx="7657464" cy="369332"/>
          </a:xfrm>
          <a:prstGeom prst="rect">
            <a:avLst/>
          </a:prstGeom>
          <a:noFill/>
        </p:spPr>
        <p:txBody>
          <a:bodyPr wrap="square" rtlCol="0">
            <a:spAutoFit/>
          </a:bodyPr>
          <a:lstStyle/>
          <a:p>
            <a:r>
              <a:rPr lang="en-US" dirty="0" smtClean="0">
                <a:solidFill>
                  <a:srgbClr val="FFFFFF"/>
                </a:solidFill>
              </a:rPr>
              <a:t>- Strength of maser emission may correlate to column density.</a:t>
            </a:r>
          </a:p>
        </p:txBody>
      </p:sp>
      <p:sp>
        <p:nvSpPr>
          <p:cNvPr id="18" name="TextBox 17"/>
          <p:cNvSpPr txBox="1"/>
          <p:nvPr/>
        </p:nvSpPr>
        <p:spPr>
          <a:xfrm>
            <a:off x="163285" y="3438072"/>
            <a:ext cx="4517572" cy="923330"/>
          </a:xfrm>
          <a:prstGeom prst="rect">
            <a:avLst/>
          </a:prstGeom>
          <a:noFill/>
        </p:spPr>
        <p:txBody>
          <a:bodyPr wrap="square" rtlCol="0">
            <a:spAutoFit/>
          </a:bodyPr>
          <a:lstStyle/>
          <a:p>
            <a:r>
              <a:rPr lang="en-US" dirty="0" smtClean="0">
                <a:solidFill>
                  <a:srgbClr val="FFFFFF"/>
                </a:solidFill>
              </a:rPr>
              <a:t>- Maser clouds may increase obscuration.</a:t>
            </a:r>
          </a:p>
          <a:p>
            <a:r>
              <a:rPr lang="en-US" dirty="0">
                <a:solidFill>
                  <a:schemeClr val="accent6"/>
                </a:solidFill>
              </a:rPr>
              <a:t>- Greater numbers are </a:t>
            </a:r>
            <a:r>
              <a:rPr lang="en-US" dirty="0" smtClean="0">
                <a:solidFill>
                  <a:schemeClr val="accent6"/>
                </a:solidFill>
              </a:rPr>
              <a:t>needed</a:t>
            </a:r>
            <a:r>
              <a:rPr lang="en-US" dirty="0">
                <a:solidFill>
                  <a:schemeClr val="accent6"/>
                </a:solidFill>
              </a:rPr>
              <a:t> </a:t>
            </a:r>
            <a:r>
              <a:rPr lang="en-US" dirty="0" smtClean="0">
                <a:solidFill>
                  <a:schemeClr val="accent6"/>
                </a:solidFill>
              </a:rPr>
              <a:t>for more conclusive evidence.</a:t>
            </a:r>
            <a:endParaRPr lang="en-US" dirty="0">
              <a:solidFill>
                <a:schemeClr val="accent6"/>
              </a:solidFill>
            </a:endParaRPr>
          </a:p>
        </p:txBody>
      </p:sp>
      <p:sp>
        <p:nvSpPr>
          <p:cNvPr id="19" name="Donut 18"/>
          <p:cNvSpPr/>
          <p:nvPr/>
        </p:nvSpPr>
        <p:spPr>
          <a:xfrm rot="20137802">
            <a:off x="1439155" y="1599721"/>
            <a:ext cx="1426766" cy="288292"/>
          </a:xfrm>
          <a:prstGeom prst="donut">
            <a:avLst>
              <a:gd name="adj" fmla="val 16732"/>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67088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AI01_02_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217" y="117932"/>
            <a:ext cx="4844143" cy="3633107"/>
          </a:xfrm>
          <a:prstGeom prst="rect">
            <a:avLst/>
          </a:prstGeom>
        </p:spPr>
      </p:pic>
      <p:pic>
        <p:nvPicPr>
          <p:cNvPr id="16" name="Picture 15" descr="NASA-image-of-Chandra-space-telescope-posted-on-AmericaSpace.jpg"/>
          <p:cNvPicPr>
            <a:picLocks noChangeAspect="1"/>
          </p:cNvPicPr>
          <p:nvPr/>
        </p:nvPicPr>
        <p:blipFill rotWithShape="1">
          <a:blip r:embed="rId4">
            <a:extLst>
              <a:ext uri="{28A0092B-C50C-407E-A947-70E740481C1C}">
                <a14:useLocalDpi xmlns:a14="http://schemas.microsoft.com/office/drawing/2010/main" val="0"/>
              </a:ext>
            </a:extLst>
          </a:blip>
          <a:srcRect l="3915" t="17618" r="7227" b="30069"/>
          <a:stretch/>
        </p:blipFill>
        <p:spPr>
          <a:xfrm>
            <a:off x="3692070" y="2280416"/>
            <a:ext cx="4735287" cy="1849637"/>
          </a:xfrm>
          <a:prstGeom prst="rect">
            <a:avLst/>
          </a:prstGeom>
        </p:spPr>
      </p:pic>
      <p:pic>
        <p:nvPicPr>
          <p:cNvPr id="15" name="Picture 14" descr="rosat_sky.gif"/>
          <p:cNvPicPr>
            <a:picLocks noChangeAspect="1"/>
          </p:cNvPicPr>
          <p:nvPr/>
        </p:nvPicPr>
        <p:blipFill rotWithShape="1">
          <a:blip r:embed="rId5">
            <a:extLst>
              <a:ext uri="{28A0092B-C50C-407E-A947-70E740481C1C}">
                <a14:useLocalDpi xmlns:a14="http://schemas.microsoft.com/office/drawing/2010/main" val="0"/>
              </a:ext>
            </a:extLst>
          </a:blip>
          <a:srcRect l="16487" t="30924" r="15635" b="11424"/>
          <a:stretch/>
        </p:blipFill>
        <p:spPr>
          <a:xfrm>
            <a:off x="336596" y="2585243"/>
            <a:ext cx="2988129" cy="1700357"/>
          </a:xfrm>
          <a:prstGeom prst="rect">
            <a:avLst/>
          </a:prstGeom>
        </p:spPr>
      </p:pic>
      <p:pic>
        <p:nvPicPr>
          <p:cNvPr id="18" name="Picture 17" descr="integra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855419"/>
            <a:ext cx="4530791" cy="2029794"/>
          </a:xfrm>
          <a:prstGeom prst="rect">
            <a:avLst/>
          </a:prstGeom>
        </p:spPr>
      </p:pic>
      <p:pic>
        <p:nvPicPr>
          <p:cNvPr id="19" name="Picture 18" descr="64325main_swift-si.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8357" y="4506987"/>
            <a:ext cx="2875642" cy="2396368"/>
          </a:xfrm>
          <a:prstGeom prst="rect">
            <a:avLst/>
          </a:prstGeom>
        </p:spPr>
      </p:pic>
      <p:sp>
        <p:nvSpPr>
          <p:cNvPr id="4" name="TextBox 3"/>
          <p:cNvSpPr txBox="1"/>
          <p:nvPr/>
        </p:nvSpPr>
        <p:spPr>
          <a:xfrm>
            <a:off x="90717" y="570436"/>
            <a:ext cx="4345213" cy="646331"/>
          </a:xfrm>
          <a:prstGeom prst="rect">
            <a:avLst/>
          </a:prstGeom>
          <a:noFill/>
        </p:spPr>
        <p:txBody>
          <a:bodyPr wrap="square" rtlCol="0">
            <a:spAutoFit/>
          </a:bodyPr>
          <a:lstStyle/>
          <a:p>
            <a:r>
              <a:rPr lang="en-US" dirty="0" smtClean="0">
                <a:solidFill>
                  <a:srgbClr val="FFFFFF"/>
                </a:solidFill>
              </a:rPr>
              <a:t>Previous Studies: 40 total galaxies examined with varying degrees of maser emission.</a:t>
            </a:r>
          </a:p>
        </p:txBody>
      </p:sp>
      <p:sp>
        <p:nvSpPr>
          <p:cNvPr id="2" name="Title 1"/>
          <p:cNvSpPr>
            <a:spLocks noGrp="1"/>
          </p:cNvSpPr>
          <p:nvPr>
            <p:ph type="title"/>
          </p:nvPr>
        </p:nvSpPr>
        <p:spPr>
          <a:xfrm>
            <a:off x="3156857" y="-306169"/>
            <a:ext cx="2699657" cy="1143000"/>
          </a:xfrm>
        </p:spPr>
        <p:txBody>
          <a:bodyPr/>
          <a:lstStyle/>
          <a:p>
            <a:r>
              <a:rPr lang="en-US" dirty="0" smtClean="0">
                <a:solidFill>
                  <a:srgbClr val="FFFFFF"/>
                </a:solidFill>
              </a:rPr>
              <a:t>Catalogs</a:t>
            </a:r>
            <a:endParaRPr lang="en-US" dirty="0">
              <a:solidFill>
                <a:srgbClr val="FFFFFF"/>
              </a:solidFill>
            </a:endParaRPr>
          </a:p>
        </p:txBody>
      </p:sp>
      <p:sp>
        <p:nvSpPr>
          <p:cNvPr id="5" name="TextBox 4"/>
          <p:cNvSpPr txBox="1"/>
          <p:nvPr/>
        </p:nvSpPr>
        <p:spPr>
          <a:xfrm>
            <a:off x="127001" y="1116982"/>
            <a:ext cx="3565069" cy="1477328"/>
          </a:xfrm>
          <a:prstGeom prst="rect">
            <a:avLst/>
          </a:prstGeom>
          <a:noFill/>
        </p:spPr>
        <p:txBody>
          <a:bodyPr wrap="square" rtlCol="0">
            <a:spAutoFit/>
          </a:bodyPr>
          <a:lstStyle/>
          <a:p>
            <a:r>
              <a:rPr lang="en-US" u="sng" dirty="0" smtClean="0">
                <a:solidFill>
                  <a:schemeClr val="bg1"/>
                </a:solidFill>
              </a:rPr>
              <a:t>Megamaser Cosmology Project</a:t>
            </a:r>
          </a:p>
          <a:p>
            <a:r>
              <a:rPr lang="en-US" dirty="0" smtClean="0">
                <a:solidFill>
                  <a:schemeClr val="bg1"/>
                </a:solidFill>
              </a:rPr>
              <a:t>- 151 total megamasers found</a:t>
            </a:r>
          </a:p>
          <a:p>
            <a:r>
              <a:rPr lang="en-US" dirty="0" smtClean="0">
                <a:solidFill>
                  <a:schemeClr val="bg1"/>
                </a:solidFill>
              </a:rPr>
              <a:t>(103 in X-ray catalogs)</a:t>
            </a:r>
          </a:p>
          <a:p>
            <a:r>
              <a:rPr lang="en-US" dirty="0" smtClean="0">
                <a:solidFill>
                  <a:schemeClr val="bg1"/>
                </a:solidFill>
              </a:rPr>
              <a:t>- 3339 non-maser galaxies identified (650 in X-ray catalogs)</a:t>
            </a:r>
            <a:endParaRPr lang="en-US" dirty="0">
              <a:solidFill>
                <a:schemeClr val="bg1"/>
              </a:solidFill>
            </a:endParaRPr>
          </a:p>
        </p:txBody>
      </p:sp>
      <p:sp>
        <p:nvSpPr>
          <p:cNvPr id="7" name="TextBox 6"/>
          <p:cNvSpPr txBox="1"/>
          <p:nvPr/>
        </p:nvSpPr>
        <p:spPr>
          <a:xfrm>
            <a:off x="5751286" y="1216767"/>
            <a:ext cx="3528785" cy="646331"/>
          </a:xfrm>
          <a:prstGeom prst="rect">
            <a:avLst/>
          </a:prstGeom>
          <a:noFill/>
        </p:spPr>
        <p:txBody>
          <a:bodyPr wrap="square" rtlCol="0">
            <a:spAutoFit/>
          </a:bodyPr>
          <a:lstStyle/>
          <a:p>
            <a:r>
              <a:rPr lang="en-US" u="sng" dirty="0" smtClean="0">
                <a:solidFill>
                  <a:srgbClr val="FFFFFF"/>
                </a:solidFill>
              </a:rPr>
              <a:t>XMM-Newton Serendipitous Survey</a:t>
            </a:r>
          </a:p>
          <a:p>
            <a:pPr marL="285750" indent="-285750">
              <a:buFontTx/>
              <a:buChar char="-"/>
            </a:pPr>
            <a:r>
              <a:rPr lang="en-US" dirty="0" smtClean="0">
                <a:solidFill>
                  <a:srgbClr val="FFFFFF"/>
                </a:solidFill>
              </a:rPr>
              <a:t>   0.2 – 12 keV</a:t>
            </a:r>
            <a:r>
              <a:rPr lang="en-US" dirty="0">
                <a:solidFill>
                  <a:srgbClr val="FFFFFF"/>
                </a:solidFill>
              </a:rPr>
              <a:t> </a:t>
            </a:r>
            <a:r>
              <a:rPr lang="en-US" dirty="0" smtClean="0">
                <a:solidFill>
                  <a:srgbClr val="FFFFFF"/>
                </a:solidFill>
              </a:rPr>
              <a:t>(soft X-ray)</a:t>
            </a:r>
          </a:p>
        </p:txBody>
      </p:sp>
      <p:sp>
        <p:nvSpPr>
          <p:cNvPr id="11" name="TextBox 10"/>
          <p:cNvSpPr txBox="1"/>
          <p:nvPr/>
        </p:nvSpPr>
        <p:spPr>
          <a:xfrm>
            <a:off x="6819325" y="2271144"/>
            <a:ext cx="2424462" cy="646331"/>
          </a:xfrm>
          <a:prstGeom prst="rect">
            <a:avLst/>
          </a:prstGeom>
          <a:noFill/>
        </p:spPr>
        <p:txBody>
          <a:bodyPr wrap="none" rtlCol="0">
            <a:spAutoFit/>
          </a:bodyPr>
          <a:lstStyle/>
          <a:p>
            <a:r>
              <a:rPr lang="en-US" u="sng" dirty="0" smtClean="0">
                <a:solidFill>
                  <a:srgbClr val="FFFFFF"/>
                </a:solidFill>
              </a:rPr>
              <a:t>Chandra Source Catalog</a:t>
            </a:r>
          </a:p>
          <a:p>
            <a:r>
              <a:rPr lang="en-US" dirty="0" smtClean="0">
                <a:solidFill>
                  <a:srgbClr val="FFFFFF"/>
                </a:solidFill>
              </a:rPr>
              <a:t>  0.1-10 keV (soft X-ray)</a:t>
            </a:r>
          </a:p>
        </p:txBody>
      </p:sp>
      <p:sp>
        <p:nvSpPr>
          <p:cNvPr id="6" name="TextBox 5"/>
          <p:cNvSpPr txBox="1"/>
          <p:nvPr/>
        </p:nvSpPr>
        <p:spPr>
          <a:xfrm>
            <a:off x="0" y="4077230"/>
            <a:ext cx="3193144" cy="923330"/>
          </a:xfrm>
          <a:prstGeom prst="rect">
            <a:avLst/>
          </a:prstGeom>
          <a:noFill/>
        </p:spPr>
        <p:txBody>
          <a:bodyPr wrap="square" rtlCol="0">
            <a:spAutoFit/>
          </a:bodyPr>
          <a:lstStyle/>
          <a:p>
            <a:r>
              <a:rPr lang="en-US" u="sng" dirty="0" smtClean="0">
                <a:solidFill>
                  <a:srgbClr val="FFFFFF"/>
                </a:solidFill>
              </a:rPr>
              <a:t>ROSAT All-Sky Survey (RASS)</a:t>
            </a:r>
          </a:p>
          <a:p>
            <a:r>
              <a:rPr lang="en-US" dirty="0">
                <a:solidFill>
                  <a:srgbClr val="FFFFFF"/>
                </a:solidFill>
              </a:rPr>
              <a:t> </a:t>
            </a:r>
            <a:r>
              <a:rPr lang="en-US" dirty="0" smtClean="0">
                <a:solidFill>
                  <a:srgbClr val="FFFFFF"/>
                </a:solidFill>
              </a:rPr>
              <a:t>0.1-2.4 keV</a:t>
            </a:r>
            <a:r>
              <a:rPr lang="en-US" dirty="0">
                <a:solidFill>
                  <a:srgbClr val="FFFFFF"/>
                </a:solidFill>
              </a:rPr>
              <a:t> </a:t>
            </a:r>
            <a:r>
              <a:rPr lang="en-US" dirty="0" smtClean="0">
                <a:solidFill>
                  <a:srgbClr val="FFFFFF"/>
                </a:solidFill>
              </a:rPr>
              <a:t>(soft X-ray)</a:t>
            </a:r>
          </a:p>
          <a:p>
            <a:pPr marL="285750" indent="-285750">
              <a:buFontTx/>
              <a:buChar char="-"/>
            </a:pPr>
            <a:endParaRPr lang="en-US" dirty="0" smtClean="0">
              <a:solidFill>
                <a:srgbClr val="FFFFFF"/>
              </a:solidFill>
            </a:endParaRPr>
          </a:p>
        </p:txBody>
      </p:sp>
      <p:sp>
        <p:nvSpPr>
          <p:cNvPr id="12" name="TextBox 11"/>
          <p:cNvSpPr txBox="1"/>
          <p:nvPr/>
        </p:nvSpPr>
        <p:spPr>
          <a:xfrm>
            <a:off x="-36284" y="4819135"/>
            <a:ext cx="2624411" cy="646331"/>
          </a:xfrm>
          <a:prstGeom prst="rect">
            <a:avLst/>
          </a:prstGeom>
          <a:noFill/>
        </p:spPr>
        <p:txBody>
          <a:bodyPr wrap="none" rtlCol="0">
            <a:spAutoFit/>
          </a:bodyPr>
          <a:lstStyle/>
          <a:p>
            <a:r>
              <a:rPr lang="en-US" u="sng" dirty="0" smtClean="0">
                <a:solidFill>
                  <a:srgbClr val="FFFFFF"/>
                </a:solidFill>
              </a:rPr>
              <a:t>Integral IBIS 7 year Survey</a:t>
            </a:r>
          </a:p>
          <a:p>
            <a:r>
              <a:rPr lang="en-US" dirty="0">
                <a:solidFill>
                  <a:srgbClr val="FFFFFF"/>
                </a:solidFill>
              </a:rPr>
              <a:t> </a:t>
            </a:r>
            <a:r>
              <a:rPr lang="en-US" dirty="0" smtClean="0">
                <a:solidFill>
                  <a:srgbClr val="FFFFFF"/>
                </a:solidFill>
              </a:rPr>
              <a:t> 17 – 60 keV (hard </a:t>
            </a:r>
            <a:r>
              <a:rPr lang="en-US" dirty="0">
                <a:solidFill>
                  <a:srgbClr val="FFFFFF"/>
                </a:solidFill>
              </a:rPr>
              <a:t>X-</a:t>
            </a:r>
            <a:r>
              <a:rPr lang="en-US" dirty="0" smtClean="0">
                <a:solidFill>
                  <a:srgbClr val="FFFFFF"/>
                </a:solidFill>
              </a:rPr>
              <a:t>ray)</a:t>
            </a:r>
          </a:p>
        </p:txBody>
      </p:sp>
      <p:sp>
        <p:nvSpPr>
          <p:cNvPr id="10" name="TextBox 9"/>
          <p:cNvSpPr txBox="1"/>
          <p:nvPr/>
        </p:nvSpPr>
        <p:spPr>
          <a:xfrm>
            <a:off x="3995224" y="4247925"/>
            <a:ext cx="5039923" cy="646331"/>
          </a:xfrm>
          <a:prstGeom prst="rect">
            <a:avLst/>
          </a:prstGeom>
          <a:noFill/>
        </p:spPr>
        <p:txBody>
          <a:bodyPr wrap="square" rtlCol="0">
            <a:spAutoFit/>
          </a:bodyPr>
          <a:lstStyle/>
          <a:p>
            <a:r>
              <a:rPr lang="en-US" u="sng" dirty="0" smtClean="0">
                <a:solidFill>
                  <a:srgbClr val="FFFFFF"/>
                </a:solidFill>
              </a:rPr>
              <a:t>Swift Burst Alert Telescope 70 month Survey</a:t>
            </a:r>
          </a:p>
          <a:p>
            <a:r>
              <a:rPr lang="en-US" dirty="0" smtClean="0">
                <a:solidFill>
                  <a:srgbClr val="FFFFFF"/>
                </a:solidFill>
              </a:rPr>
              <a:t>14 – 195 keV (hard X-ray)</a:t>
            </a:r>
          </a:p>
        </p:txBody>
      </p:sp>
    </p:spTree>
    <p:extLst>
      <p:ext uri="{BB962C8B-B14F-4D97-AF65-F5344CB8AC3E}">
        <p14:creationId xmlns:p14="http://schemas.microsoft.com/office/powerpoint/2010/main" val="41092437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71625" y="0"/>
            <a:ext cx="5752202" cy="726026"/>
          </a:xfrm>
        </p:spPr>
        <p:txBody>
          <a:bodyPr>
            <a:normAutofit/>
          </a:bodyPr>
          <a:lstStyle/>
          <a:p>
            <a:r>
              <a:rPr lang="en-US" sz="3600" dirty="0"/>
              <a:t>Cross-matching X-ray catalogs</a:t>
            </a:r>
          </a:p>
        </p:txBody>
      </p:sp>
      <p:sp>
        <p:nvSpPr>
          <p:cNvPr id="5" name="TextBox 4"/>
          <p:cNvSpPr txBox="1"/>
          <p:nvPr/>
        </p:nvSpPr>
        <p:spPr>
          <a:xfrm>
            <a:off x="9071" y="952500"/>
            <a:ext cx="8840882" cy="923330"/>
          </a:xfrm>
          <a:prstGeom prst="rect">
            <a:avLst/>
          </a:prstGeom>
          <a:noFill/>
        </p:spPr>
        <p:txBody>
          <a:bodyPr wrap="none" rtlCol="0">
            <a:spAutoFit/>
          </a:bodyPr>
          <a:lstStyle/>
          <a:p>
            <a:pPr marL="285750" indent="-285750">
              <a:buFont typeface="Arial"/>
              <a:buChar char="•"/>
            </a:pPr>
            <a:r>
              <a:rPr lang="en-US" dirty="0" smtClean="0"/>
              <a:t>MCP objects identified by finding objects in X-ray catalog within given angular separation.</a:t>
            </a:r>
          </a:p>
          <a:p>
            <a:pPr marL="285750" indent="-285750">
              <a:buFont typeface="Arial"/>
              <a:buChar char="•"/>
            </a:pPr>
            <a:r>
              <a:rPr lang="en-US" dirty="0" smtClean="0"/>
              <a:t>Telescopes’ varying accuracies make crossmatching difficult.</a:t>
            </a:r>
          </a:p>
          <a:p>
            <a:pPr marL="285750" indent="-285750">
              <a:buFont typeface="Arial"/>
              <a:buChar char="•"/>
            </a:pPr>
            <a:r>
              <a:rPr lang="en-US" dirty="0" smtClean="0"/>
              <a:t>Must select angular separation that avoids mismatches and includes positive matches.</a:t>
            </a:r>
          </a:p>
        </p:txBody>
      </p:sp>
      <p:sp>
        <p:nvSpPr>
          <p:cNvPr id="7" name="TextBox 6"/>
          <p:cNvSpPr txBox="1"/>
          <p:nvPr/>
        </p:nvSpPr>
        <p:spPr>
          <a:xfrm>
            <a:off x="335643" y="4270046"/>
            <a:ext cx="8558753" cy="646331"/>
          </a:xfrm>
          <a:prstGeom prst="rect">
            <a:avLst/>
          </a:prstGeom>
          <a:noFill/>
        </p:spPr>
        <p:txBody>
          <a:bodyPr wrap="none" rtlCol="0">
            <a:spAutoFit/>
          </a:bodyPr>
          <a:lstStyle/>
          <a:p>
            <a:pPr marL="285750" indent="-285750">
              <a:buFont typeface="Arial"/>
              <a:buChar char="•"/>
            </a:pPr>
            <a:r>
              <a:rPr lang="en-US" dirty="0" smtClean="0"/>
              <a:t>Histogram of all matches fits Rayleigh distribution with linear component for randoms.</a:t>
            </a:r>
          </a:p>
          <a:p>
            <a:pPr marL="285750" indent="-285750">
              <a:buFont typeface="Arial"/>
              <a:buChar char="•"/>
            </a:pPr>
            <a:r>
              <a:rPr lang="en-US" dirty="0" smtClean="0"/>
              <a:t>Ideal search should identify where random matches begin to dominate.</a:t>
            </a:r>
          </a:p>
        </p:txBody>
      </p:sp>
      <p:pic>
        <p:nvPicPr>
          <p:cNvPr id="11" name="Picture 10" descr="Screen Shot 2013-07-31 at 9.2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285" y="4850242"/>
            <a:ext cx="4490357" cy="2007757"/>
          </a:xfrm>
          <a:prstGeom prst="rect">
            <a:avLst/>
          </a:prstGeom>
        </p:spPr>
      </p:pic>
      <p:pic>
        <p:nvPicPr>
          <p:cNvPr id="12" name="Picture 11" descr="Screen Shot 2013-07-31 at 9.25.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421" y="1825170"/>
            <a:ext cx="3304530" cy="2472090"/>
          </a:xfrm>
          <a:prstGeom prst="rect">
            <a:avLst/>
          </a:prstGeom>
        </p:spPr>
      </p:pic>
      <p:sp>
        <p:nvSpPr>
          <p:cNvPr id="13" name="TextBox 12"/>
          <p:cNvSpPr txBox="1"/>
          <p:nvPr/>
        </p:nvSpPr>
        <p:spPr>
          <a:xfrm>
            <a:off x="5644951" y="3900714"/>
            <a:ext cx="1154420" cy="246221"/>
          </a:xfrm>
          <a:prstGeom prst="rect">
            <a:avLst/>
          </a:prstGeom>
          <a:noFill/>
        </p:spPr>
        <p:txBody>
          <a:bodyPr wrap="none" rtlCol="0">
            <a:spAutoFit/>
          </a:bodyPr>
          <a:lstStyle/>
          <a:p>
            <a:r>
              <a:rPr lang="en-US" sz="1000" dirty="0" err="1" smtClean="0"/>
              <a:t>Parejko</a:t>
            </a:r>
            <a:r>
              <a:rPr lang="en-US" sz="1000" dirty="0" smtClean="0"/>
              <a:t> et al. 2008</a:t>
            </a:r>
            <a:endParaRPr lang="en-US" sz="1000" dirty="0"/>
          </a:p>
        </p:txBody>
      </p:sp>
    </p:spTree>
    <p:extLst>
      <p:ext uri="{BB962C8B-B14F-4D97-AF65-F5344CB8AC3E}">
        <p14:creationId xmlns:p14="http://schemas.microsoft.com/office/powerpoint/2010/main" val="3660061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rass-histogram.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13" y="1669137"/>
            <a:ext cx="4825999" cy="2895599"/>
          </a:xfrm>
          <a:prstGeom prst="rect">
            <a:avLst/>
          </a:prstGeom>
        </p:spPr>
      </p:pic>
      <p:sp>
        <p:nvSpPr>
          <p:cNvPr id="6" name="Title 5"/>
          <p:cNvSpPr>
            <a:spLocks noGrp="1"/>
          </p:cNvSpPr>
          <p:nvPr>
            <p:ph type="title"/>
          </p:nvPr>
        </p:nvSpPr>
        <p:spPr>
          <a:xfrm>
            <a:off x="1270000" y="-9072"/>
            <a:ext cx="6386285" cy="580571"/>
          </a:xfrm>
        </p:spPr>
        <p:txBody>
          <a:bodyPr>
            <a:normAutofit fontScale="90000"/>
          </a:bodyPr>
          <a:lstStyle/>
          <a:p>
            <a:r>
              <a:rPr lang="en-US" dirty="0" smtClean="0"/>
              <a:t>Selecting Angular Separation</a:t>
            </a:r>
            <a:endParaRPr lang="en-US" dirty="0"/>
          </a:p>
        </p:txBody>
      </p:sp>
      <p:sp>
        <p:nvSpPr>
          <p:cNvPr id="7" name="TextBox 6"/>
          <p:cNvSpPr txBox="1"/>
          <p:nvPr/>
        </p:nvSpPr>
        <p:spPr>
          <a:xfrm>
            <a:off x="40844" y="636314"/>
            <a:ext cx="9225602" cy="1200329"/>
          </a:xfrm>
          <a:prstGeom prst="rect">
            <a:avLst/>
          </a:prstGeom>
          <a:noFill/>
        </p:spPr>
        <p:txBody>
          <a:bodyPr wrap="none" rtlCol="0">
            <a:spAutoFit/>
          </a:bodyPr>
          <a:lstStyle/>
          <a:p>
            <a:pPr marL="285750" indent="-285750">
              <a:buFont typeface="Arial"/>
              <a:buChar char="•"/>
            </a:pPr>
            <a:r>
              <a:rPr lang="en-US" dirty="0" smtClean="0"/>
              <a:t>Percent Increase Factor (PIF): Novel method developed to aid angular separation selection.</a:t>
            </a:r>
          </a:p>
          <a:p>
            <a:pPr marL="285750" indent="-285750">
              <a:buFont typeface="Arial"/>
              <a:buChar char="•"/>
            </a:pPr>
            <a:r>
              <a:rPr lang="en-US" dirty="0" smtClean="0"/>
              <a:t>Represents rate of change of number of matches per annulus between search radii.</a:t>
            </a:r>
          </a:p>
          <a:p>
            <a:pPr marL="285750" indent="-285750">
              <a:buFont typeface="Arial"/>
              <a:buChar char="•"/>
            </a:pPr>
            <a:r>
              <a:rPr lang="en-US" dirty="0"/>
              <a:t>M</a:t>
            </a:r>
            <a:r>
              <a:rPr lang="en-US" dirty="0" smtClean="0"/>
              <a:t>aximum approximates inflection points over curve that would fit histogram.</a:t>
            </a:r>
          </a:p>
          <a:p>
            <a:pPr marL="285750" indent="-285750">
              <a:buFont typeface="Arial"/>
              <a:buChar char="•"/>
            </a:pPr>
            <a:r>
              <a:rPr lang="en-US" dirty="0" smtClean="0"/>
              <a:t>Inflection point signals beginning of dominance of random matches (linear component).</a:t>
            </a:r>
            <a:endParaRPr lang="en-US" dirty="0"/>
          </a:p>
        </p:txBody>
      </p:sp>
      <p:sp>
        <p:nvSpPr>
          <p:cNvPr id="9" name="Rectangle 8"/>
          <p:cNvSpPr/>
          <p:nvPr/>
        </p:nvSpPr>
        <p:spPr>
          <a:xfrm>
            <a:off x="453571" y="4018638"/>
            <a:ext cx="3882572" cy="426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presentation-rass-pi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784" y="3655781"/>
            <a:ext cx="4844141" cy="2906485"/>
          </a:xfrm>
          <a:prstGeom prst="rect">
            <a:avLst/>
          </a:prstGeom>
        </p:spPr>
      </p:pic>
      <p:pic>
        <p:nvPicPr>
          <p:cNvPr id="3078" name="Picture 6" descr="C:\Users\Drew\Google Drive\jmu\astrores\su13\presentation\pif.png"/>
          <p:cNvPicPr>
            <a:picLocks noChangeAspect="1" noChangeArrowheads="1"/>
          </p:cNvPicPr>
          <p:nvPr/>
        </p:nvPicPr>
        <p:blipFill>
          <a:blip r:embed="rId5">
            <a:alphaModFix/>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2137993" y="2158019"/>
            <a:ext cx="2479361" cy="1452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res-hist-csc.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2858" y="1645565"/>
            <a:ext cx="4874360" cy="2924616"/>
          </a:xfrm>
          <a:prstGeom prst="rect">
            <a:avLst/>
          </a:prstGeom>
        </p:spPr>
      </p:pic>
      <p:sp>
        <p:nvSpPr>
          <p:cNvPr id="12" name="Rectangle 11"/>
          <p:cNvSpPr/>
          <p:nvPr/>
        </p:nvSpPr>
        <p:spPr>
          <a:xfrm>
            <a:off x="4980214" y="3973280"/>
            <a:ext cx="3909786" cy="471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pres-pif-csc.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2858" y="3655781"/>
            <a:ext cx="4874360" cy="2924616"/>
          </a:xfrm>
          <a:prstGeom prst="rect">
            <a:avLst/>
          </a:prstGeom>
        </p:spPr>
      </p:pic>
      <p:sp>
        <p:nvSpPr>
          <p:cNvPr id="14" name="TextBox 13"/>
          <p:cNvSpPr txBox="1"/>
          <p:nvPr/>
        </p:nvSpPr>
        <p:spPr>
          <a:xfrm>
            <a:off x="7532546" y="2158019"/>
            <a:ext cx="973193" cy="369332"/>
          </a:xfrm>
          <a:prstGeom prst="rect">
            <a:avLst/>
          </a:prstGeom>
          <a:noFill/>
        </p:spPr>
        <p:txBody>
          <a:bodyPr wrap="none" rtlCol="0">
            <a:spAutoFit/>
          </a:bodyPr>
          <a:lstStyle/>
          <a:p>
            <a:r>
              <a:rPr lang="en-US" dirty="0" smtClean="0"/>
              <a:t>Chandra</a:t>
            </a:r>
            <a:endParaRPr lang="en-US" dirty="0"/>
          </a:p>
        </p:txBody>
      </p:sp>
    </p:spTree>
    <p:extLst>
      <p:ext uri="{BB962C8B-B14F-4D97-AF65-F5344CB8AC3E}">
        <p14:creationId xmlns:p14="http://schemas.microsoft.com/office/powerpoint/2010/main" val="91024525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Drew\Google Drive\jmu\astrores\su13\presentation\2xpif.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12592" y="2570767"/>
            <a:ext cx="3774600" cy="241056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Drew\Google Drive\jmu\astrores\su13\presentation\2xmmhist.png"/>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100000"/>
                    </a14:imgEffect>
                    <a14:imgEffect>
                      <a14:brightnessContrast contrast="17000"/>
                    </a14:imgEffect>
                  </a14:imgLayer>
                </a14:imgProps>
              </a:ext>
              <a:ext uri="{28A0092B-C50C-407E-A947-70E740481C1C}">
                <a14:useLocalDpi xmlns:a14="http://schemas.microsoft.com/office/drawing/2010/main" val="0"/>
              </a:ext>
            </a:extLst>
          </a:blip>
          <a:srcRect b="8680"/>
          <a:stretch/>
        </p:blipFill>
        <p:spPr bwMode="auto">
          <a:xfrm>
            <a:off x="194663" y="465024"/>
            <a:ext cx="3852702" cy="21963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Drew\Google Drive\jmu\astrores\su13\presentation\2xmmca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8" y="4968814"/>
            <a:ext cx="5650835" cy="188918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Drew\Google Drive\jmu\astrores\su13\presentation\inthist.png"/>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034087" y="4968814"/>
            <a:ext cx="2894962" cy="18376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61155" y="4782415"/>
            <a:ext cx="546945" cy="230832"/>
          </a:xfrm>
          <a:prstGeom prst="rect">
            <a:avLst/>
          </a:prstGeom>
          <a:noFill/>
        </p:spPr>
        <p:txBody>
          <a:bodyPr wrap="none" rtlCol="0">
            <a:spAutoFit/>
          </a:bodyPr>
          <a:lstStyle/>
          <a:p>
            <a:r>
              <a:rPr lang="en-US" sz="900" dirty="0" smtClean="0"/>
              <a:t>Integral</a:t>
            </a:r>
            <a:endParaRPr lang="en-US" sz="900" dirty="0"/>
          </a:p>
        </p:txBody>
      </p:sp>
      <p:sp>
        <p:nvSpPr>
          <p:cNvPr id="6" name="TextBox 5"/>
          <p:cNvSpPr txBox="1"/>
          <p:nvPr/>
        </p:nvSpPr>
        <p:spPr>
          <a:xfrm>
            <a:off x="2298200" y="6575649"/>
            <a:ext cx="1473480" cy="230832"/>
          </a:xfrm>
          <a:prstGeom prst="rect">
            <a:avLst/>
          </a:prstGeom>
          <a:noFill/>
        </p:spPr>
        <p:txBody>
          <a:bodyPr wrap="none" rtlCol="0">
            <a:spAutoFit/>
          </a:bodyPr>
          <a:lstStyle/>
          <a:p>
            <a:r>
              <a:rPr lang="en-US" sz="900" dirty="0" smtClean="0"/>
              <a:t>Watson et al. 2009 (2XMM)</a:t>
            </a:r>
            <a:endParaRPr lang="en-US" sz="900" dirty="0"/>
          </a:p>
        </p:txBody>
      </p:sp>
      <p:pic>
        <p:nvPicPr>
          <p:cNvPr id="4101" name="Picture 5" descr="C:\Users\Drew\Google Drive\jmu\astrores\su13\presentation\swifthist.png"/>
          <p:cNvPicPr>
            <a:picLocks noChangeAspect="1" noChangeArrowheads="1"/>
          </p:cNvPicPr>
          <p:nvPr/>
        </p:nvPicPr>
        <p:blipFill>
          <a:blip r:embed="rId10">
            <a:extLst>
              <a:ext uri="{BEBA8EAE-BF5A-486C-A8C5-ECC9F3942E4B}">
                <a14:imgProps xmlns:a14="http://schemas.microsoft.com/office/drawing/2010/main">
                  <a14:imgLayer r:embed="rId11">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5343071" y="465023"/>
            <a:ext cx="3800929" cy="234536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Drew\Google Drive\jmu\astrores\su13\presentation\swifpif.png"/>
          <p:cNvPicPr>
            <a:picLocks noChangeAspect="1" noChangeArrowheads="1"/>
          </p:cNvPicPr>
          <p:nvPr/>
        </p:nvPicPr>
        <p:blipFill rotWithShape="1">
          <a:blip r:embed="rId12">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val="0"/>
              </a:ext>
            </a:extLst>
          </a:blip>
          <a:srcRect t="3480"/>
          <a:stretch/>
        </p:blipFill>
        <p:spPr bwMode="auto">
          <a:xfrm>
            <a:off x="5453516" y="2634143"/>
            <a:ext cx="3690484" cy="2260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87714" y="-117929"/>
            <a:ext cx="6177643" cy="646331"/>
          </a:xfrm>
          <a:prstGeom prst="rect">
            <a:avLst/>
          </a:prstGeom>
          <a:noFill/>
        </p:spPr>
        <p:txBody>
          <a:bodyPr wrap="square" rtlCol="0">
            <a:spAutoFit/>
          </a:bodyPr>
          <a:lstStyle/>
          <a:p>
            <a:r>
              <a:rPr lang="en-US" sz="3600" dirty="0" smtClean="0"/>
              <a:t>Accounting for Positional Error</a:t>
            </a:r>
            <a:endParaRPr lang="en-US" sz="3600" dirty="0"/>
          </a:p>
        </p:txBody>
      </p:sp>
      <p:sp>
        <p:nvSpPr>
          <p:cNvPr id="9" name="Rectangle 8"/>
          <p:cNvSpPr/>
          <p:nvPr/>
        </p:nvSpPr>
        <p:spPr>
          <a:xfrm>
            <a:off x="117929" y="1481880"/>
            <a:ext cx="194663" cy="2689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170862" y="393949"/>
            <a:ext cx="2033814" cy="13445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rot="16200000">
            <a:off x="-261849" y="1402831"/>
            <a:ext cx="980970" cy="369332"/>
          </a:xfrm>
          <a:prstGeom prst="rect">
            <a:avLst/>
          </a:prstGeom>
          <a:noFill/>
        </p:spPr>
        <p:txBody>
          <a:bodyPr wrap="none" rtlCol="0">
            <a:spAutoFit/>
          </a:bodyPr>
          <a:lstStyle/>
          <a:p>
            <a:r>
              <a:rPr lang="en-US" dirty="0" smtClean="0"/>
              <a:t>matches</a:t>
            </a:r>
            <a:endParaRPr lang="en-US" dirty="0"/>
          </a:p>
        </p:txBody>
      </p:sp>
      <p:sp>
        <p:nvSpPr>
          <p:cNvPr id="18" name="TextBox 17"/>
          <p:cNvSpPr txBox="1"/>
          <p:nvPr/>
        </p:nvSpPr>
        <p:spPr>
          <a:xfrm rot="16200000">
            <a:off x="-49400" y="3506490"/>
            <a:ext cx="468134" cy="369332"/>
          </a:xfrm>
          <a:prstGeom prst="rect">
            <a:avLst/>
          </a:prstGeom>
          <a:noFill/>
        </p:spPr>
        <p:txBody>
          <a:bodyPr wrap="none" rtlCol="0">
            <a:spAutoFit/>
          </a:bodyPr>
          <a:lstStyle/>
          <a:p>
            <a:r>
              <a:rPr lang="en-US" dirty="0" smtClean="0"/>
              <a:t>PIF</a:t>
            </a:r>
            <a:endParaRPr lang="en-US" dirty="0"/>
          </a:p>
        </p:txBody>
      </p:sp>
      <p:sp>
        <p:nvSpPr>
          <p:cNvPr id="19" name="TextBox 18"/>
          <p:cNvSpPr txBox="1"/>
          <p:nvPr/>
        </p:nvSpPr>
        <p:spPr>
          <a:xfrm rot="16200000">
            <a:off x="5109004" y="3284957"/>
            <a:ext cx="468134" cy="369332"/>
          </a:xfrm>
          <a:prstGeom prst="rect">
            <a:avLst/>
          </a:prstGeom>
          <a:noFill/>
        </p:spPr>
        <p:txBody>
          <a:bodyPr wrap="none" rtlCol="0">
            <a:spAutoFit/>
          </a:bodyPr>
          <a:lstStyle/>
          <a:p>
            <a:r>
              <a:rPr lang="en-US" dirty="0" smtClean="0"/>
              <a:t>PIF</a:t>
            </a:r>
            <a:endParaRPr lang="en-US" dirty="0"/>
          </a:p>
        </p:txBody>
      </p:sp>
      <p:sp>
        <p:nvSpPr>
          <p:cNvPr id="21" name="Rectangle 20"/>
          <p:cNvSpPr/>
          <p:nvPr/>
        </p:nvSpPr>
        <p:spPr>
          <a:xfrm>
            <a:off x="5258853" y="1456089"/>
            <a:ext cx="194663" cy="2689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330044" y="483164"/>
            <a:ext cx="1943099" cy="633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rot="16200000">
            <a:off x="4768368" y="1297214"/>
            <a:ext cx="980970" cy="369332"/>
          </a:xfrm>
          <a:prstGeom prst="rect">
            <a:avLst/>
          </a:prstGeom>
          <a:noFill/>
        </p:spPr>
        <p:txBody>
          <a:bodyPr wrap="none" rtlCol="0">
            <a:spAutoFit/>
          </a:bodyPr>
          <a:lstStyle/>
          <a:p>
            <a:r>
              <a:rPr lang="en-US" dirty="0" smtClean="0"/>
              <a:t>matches</a:t>
            </a:r>
            <a:endParaRPr lang="en-US" dirty="0"/>
          </a:p>
        </p:txBody>
      </p:sp>
      <p:sp>
        <p:nvSpPr>
          <p:cNvPr id="25" name="Rectangle 24"/>
          <p:cNvSpPr/>
          <p:nvPr/>
        </p:nvSpPr>
        <p:spPr>
          <a:xfrm>
            <a:off x="312593" y="4809628"/>
            <a:ext cx="3774600" cy="3429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527738" y="4737872"/>
            <a:ext cx="3616262" cy="2525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043045" y="5019373"/>
            <a:ext cx="1353481" cy="369332"/>
          </a:xfrm>
          <a:prstGeom prst="rect">
            <a:avLst/>
          </a:prstGeom>
        </p:spPr>
        <p:txBody>
          <a:bodyPr wrap="none">
            <a:spAutoFit/>
          </a:bodyPr>
          <a:lstStyle/>
          <a:p>
            <a:r>
              <a:rPr lang="en-US" dirty="0"/>
              <a:t>Integral: 20”</a:t>
            </a:r>
          </a:p>
        </p:txBody>
      </p:sp>
      <p:sp>
        <p:nvSpPr>
          <p:cNvPr id="11" name="Rectangle 10"/>
          <p:cNvSpPr/>
          <p:nvPr/>
        </p:nvSpPr>
        <p:spPr>
          <a:xfrm>
            <a:off x="6105070" y="668229"/>
            <a:ext cx="2966359" cy="923330"/>
          </a:xfrm>
          <a:prstGeom prst="rect">
            <a:avLst/>
          </a:prstGeom>
        </p:spPr>
        <p:txBody>
          <a:bodyPr wrap="square">
            <a:spAutoFit/>
          </a:bodyPr>
          <a:lstStyle/>
          <a:p>
            <a:r>
              <a:rPr lang="en-US" dirty="0" smtClean="0"/>
              <a:t>Swift-BAT has very similar distribution, same pattern observed. 3” instead of 1.5”</a:t>
            </a:r>
            <a:endParaRPr lang="en-US" dirty="0"/>
          </a:p>
        </p:txBody>
      </p:sp>
      <p:sp>
        <p:nvSpPr>
          <p:cNvPr id="15" name="TextBox 14"/>
          <p:cNvSpPr txBox="1"/>
          <p:nvPr/>
        </p:nvSpPr>
        <p:spPr>
          <a:xfrm>
            <a:off x="963263" y="4728800"/>
            <a:ext cx="2638094" cy="369332"/>
          </a:xfrm>
          <a:prstGeom prst="rect">
            <a:avLst/>
          </a:prstGeom>
          <a:noFill/>
        </p:spPr>
        <p:txBody>
          <a:bodyPr wrap="square" rtlCol="0">
            <a:spAutoFit/>
          </a:bodyPr>
          <a:lstStyle/>
          <a:p>
            <a:r>
              <a:rPr lang="en-US" dirty="0" smtClean="0"/>
              <a:t>2            4            6            8</a:t>
            </a:r>
            <a:endParaRPr lang="en-US" dirty="0"/>
          </a:p>
        </p:txBody>
      </p:sp>
      <p:sp>
        <p:nvSpPr>
          <p:cNvPr id="33" name="TextBox 32"/>
          <p:cNvSpPr txBox="1"/>
          <p:nvPr/>
        </p:nvSpPr>
        <p:spPr>
          <a:xfrm>
            <a:off x="5869214" y="4614895"/>
            <a:ext cx="3746500" cy="369332"/>
          </a:xfrm>
          <a:prstGeom prst="rect">
            <a:avLst/>
          </a:prstGeom>
          <a:noFill/>
        </p:spPr>
        <p:txBody>
          <a:bodyPr wrap="square" rtlCol="0">
            <a:spAutoFit/>
          </a:bodyPr>
          <a:lstStyle/>
          <a:p>
            <a:r>
              <a:rPr lang="en-US" dirty="0" smtClean="0"/>
              <a:t>0.5        1        1.5       2          3</a:t>
            </a:r>
            <a:endParaRPr lang="en-US" dirty="0"/>
          </a:p>
        </p:txBody>
      </p:sp>
      <p:sp>
        <p:nvSpPr>
          <p:cNvPr id="35" name="Rectangle 34"/>
          <p:cNvSpPr/>
          <p:nvPr/>
        </p:nvSpPr>
        <p:spPr>
          <a:xfrm>
            <a:off x="3413208" y="898070"/>
            <a:ext cx="1104364" cy="5580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369785" y="827456"/>
            <a:ext cx="3546929" cy="923330"/>
          </a:xfrm>
          <a:prstGeom prst="rect">
            <a:avLst/>
          </a:prstGeom>
          <a:noFill/>
        </p:spPr>
        <p:txBody>
          <a:bodyPr wrap="square" rtlCol="0">
            <a:spAutoFit/>
          </a:bodyPr>
          <a:lstStyle/>
          <a:p>
            <a:r>
              <a:rPr lang="en-US" dirty="0" smtClean="0"/>
              <a:t>XMM-Newton catalog identified matches outside fit as true matches</a:t>
            </a:r>
          </a:p>
          <a:p>
            <a:r>
              <a:rPr lang="en-US" dirty="0" smtClean="0"/>
              <a:t>7” selected instead of 4”</a:t>
            </a:r>
            <a:endParaRPr lang="en-US" dirty="0"/>
          </a:p>
        </p:txBody>
      </p:sp>
    </p:spTree>
    <p:extLst>
      <p:ext uri="{BB962C8B-B14F-4D97-AF65-F5344CB8AC3E}">
        <p14:creationId xmlns:p14="http://schemas.microsoft.com/office/powerpoint/2010/main" val="235531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1790</TotalTime>
  <Words>1051</Words>
  <Application>Microsoft Macintosh PowerPoint</Application>
  <PresentationFormat>On-screen Show (4:3)</PresentationFormat>
  <Paragraphs>155</Paragraphs>
  <Slides>14</Slides>
  <Notes>9</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Probing the Connection Between Water Maser and X-ray Emission in Galaxy Centers</vt:lpstr>
      <vt:lpstr>Megamasers</vt:lpstr>
      <vt:lpstr>PowerPoint Presentation</vt:lpstr>
      <vt:lpstr>Masing Conditions in Megamasers</vt:lpstr>
      <vt:lpstr>Obscuration</vt:lpstr>
      <vt:lpstr>Catalogs</vt:lpstr>
      <vt:lpstr>Cross-matching X-ray catalogs</vt:lpstr>
      <vt:lpstr>Selecting Angular Separation</vt:lpstr>
      <vt:lpstr>PowerPoint Presentation</vt:lpstr>
      <vt:lpstr>Detection rates</vt:lpstr>
      <vt:lpstr>PowerPoint Presentation</vt:lpstr>
      <vt:lpstr>Luminosity Distance</vt:lpstr>
      <vt:lpstr>PowerPoint Presentation</vt:lpstr>
      <vt:lpstr>Discussion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drew nutter</dc:creator>
  <cp:lastModifiedBy>drew nutter</cp:lastModifiedBy>
  <cp:revision>147</cp:revision>
  <dcterms:created xsi:type="dcterms:W3CDTF">2013-07-10T15:52:27Z</dcterms:created>
  <dcterms:modified xsi:type="dcterms:W3CDTF">2013-10-01T14:08:30Z</dcterms:modified>
</cp:coreProperties>
</file>